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10287000" cx="18288000"/>
  <p:notesSz cx="6858000" cy="9144000"/>
  <p:embeddedFontLst>
    <p:embeddedFont>
      <p:font typeface="Nunito"/>
      <p:regular r:id="rId40"/>
      <p:bold r:id="rId41"/>
      <p:italic r:id="rId42"/>
      <p:boldItalic r:id="rId43"/>
    </p:embeddedFont>
    <p:embeddedFont>
      <p:font typeface="Nunito Medium"/>
      <p:regular r:id="rId44"/>
      <p:bold r:id="rId45"/>
      <p:italic r:id="rId46"/>
      <p:boldItalic r:id="rId47"/>
    </p:embeddedFont>
    <p:embeddedFont>
      <p:font typeface="Calistoga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9" roundtripDataSignature="AMtx7mhLZiQ06srs/nSj6cmMluVDNHS4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44" Type="http://schemas.openxmlformats.org/officeDocument/2006/relationships/font" Target="fonts/NunitoMedium-regular.fntdata"/><Relationship Id="rId43" Type="http://schemas.openxmlformats.org/officeDocument/2006/relationships/font" Target="fonts/Nunito-boldItalic.fntdata"/><Relationship Id="rId46" Type="http://schemas.openxmlformats.org/officeDocument/2006/relationships/font" Target="fonts/NunitoMedium-italic.fntdata"/><Relationship Id="rId45" Type="http://schemas.openxmlformats.org/officeDocument/2006/relationships/font" Target="fonts/Nuni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listoga-regular.fntdata"/><Relationship Id="rId47" Type="http://schemas.openxmlformats.org/officeDocument/2006/relationships/font" Target="fonts/NunitoMedium-bold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2" name="Google Shape;49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1" name="Google Shape;53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5" name="Google Shape;54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7" name="Google Shape;55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1" name="Google Shape;57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3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4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4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1" name="Google Shape;51;p4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4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7.jpg"/><Relationship Id="rId9" Type="http://schemas.openxmlformats.org/officeDocument/2006/relationships/image" Target="../media/image4.png"/><Relationship Id="rId5" Type="http://schemas.openxmlformats.org/officeDocument/2006/relationships/image" Target="../media/image21.jpg"/><Relationship Id="rId6" Type="http://schemas.openxmlformats.org/officeDocument/2006/relationships/image" Target="../media/image26.jp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6.jp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3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4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jp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jp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5.jp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48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8.jp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FF2"/>
            </a:gs>
            <a:gs pos="100000">
              <a:srgbClr val="FFFFFF"/>
            </a:gs>
          </a:gsLst>
          <a:lin ang="2700000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/>
          <p:nvPr/>
        </p:nvSpPr>
        <p:spPr>
          <a:xfrm>
            <a:off x="13940598" y="0"/>
            <a:ext cx="5629251" cy="10287000"/>
          </a:xfrm>
          <a:custGeom>
            <a:rect b="b" l="l" r="r" t="t"/>
            <a:pathLst>
              <a:path extrusionOk="0" h="10287000" w="5629251">
                <a:moveTo>
                  <a:pt x="0" y="0"/>
                </a:moveTo>
                <a:lnTo>
                  <a:pt x="5629252" y="0"/>
                </a:lnTo>
                <a:lnTo>
                  <a:pt x="56292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86" l="-136153" r="-73722" t="-347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/>
          <p:nvPr/>
        </p:nvSpPr>
        <p:spPr>
          <a:xfrm rot="-5583104">
            <a:off x="7994708" y="-2376375"/>
            <a:ext cx="4017541" cy="4114800"/>
          </a:xfrm>
          <a:custGeom>
            <a:rect b="b" l="l" r="r" t="t"/>
            <a:pathLst>
              <a:path extrusionOk="0" h="4114800" w="4017541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-112172" y="8792605"/>
            <a:ext cx="3508910" cy="1862912"/>
          </a:xfrm>
          <a:custGeom>
            <a:rect b="b" l="l" r="r" t="t"/>
            <a:pathLst>
              <a:path extrusionOk="0" h="1862912" w="3508910">
                <a:moveTo>
                  <a:pt x="0" y="0"/>
                </a:moveTo>
                <a:lnTo>
                  <a:pt x="3508910" y="0"/>
                </a:lnTo>
                <a:lnTo>
                  <a:pt x="3508910" y="1862912"/>
                </a:lnTo>
                <a:lnTo>
                  <a:pt x="0" y="1862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5209034" y="9258300"/>
            <a:ext cx="7315200" cy="1662545"/>
          </a:xfrm>
          <a:custGeom>
            <a:rect b="b" l="l" r="r" t="t"/>
            <a:pathLst>
              <a:path extrusionOk="0" h="1662545" w="7315200">
                <a:moveTo>
                  <a:pt x="0" y="0"/>
                </a:moveTo>
                <a:lnTo>
                  <a:pt x="7315200" y="0"/>
                </a:lnTo>
                <a:lnTo>
                  <a:pt x="7315200" y="1662545"/>
                </a:lnTo>
                <a:lnTo>
                  <a:pt x="0" y="1662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-250811" y="731700"/>
            <a:ext cx="10443965" cy="1944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61" u="none" cap="none" strike="noStrike">
                <a:solidFill>
                  <a:srgbClr val="76A2AD"/>
                </a:solidFill>
                <a:latin typeface="Nunito"/>
                <a:ea typeface="Nunito"/>
                <a:cs typeface="Nunito"/>
                <a:sym typeface="Nunito"/>
              </a:rPr>
              <a:t>Môn học: Hệ Thống Quản </a:t>
            </a:r>
            <a:endParaRPr/>
          </a:p>
          <a:p>
            <a:pPr indent="0" lvl="0" marL="0" marR="0" rtl="0" algn="ctr">
              <a:lnSpc>
                <a:spcPct val="12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61" u="none" cap="none" strike="noStrike">
                <a:solidFill>
                  <a:srgbClr val="76A2AD"/>
                </a:solidFill>
                <a:latin typeface="Nunito"/>
                <a:ea typeface="Nunito"/>
                <a:cs typeface="Nunito"/>
                <a:sym typeface="Nunito"/>
              </a:rPr>
              <a:t>Trị Quy Trình Nghiệp Vụ</a:t>
            </a:r>
            <a:endParaRPr b="1" i="0" sz="4861" u="none" cap="none" strike="noStrike">
              <a:solidFill>
                <a:srgbClr val="76A2A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70394" y="3015106"/>
            <a:ext cx="9073605" cy="1440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76A2AD"/>
                </a:solidFill>
                <a:latin typeface="Nunito"/>
                <a:ea typeface="Nunito"/>
                <a:cs typeface="Nunito"/>
                <a:sym typeface="Nunito"/>
              </a:rPr>
              <a:t>Báo cáo phân tích quy trình tại Nhà thuốc FPT Long Châu</a:t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534311" y="4817424"/>
            <a:ext cx="102139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76A2AD"/>
                </a:solidFill>
                <a:latin typeface="Nunito"/>
                <a:ea typeface="Nunito"/>
                <a:cs typeface="Nunito"/>
                <a:sym typeface="Nunito"/>
              </a:rPr>
              <a:t>Giảng viên hướng dẫn: ThS. Hà Lê Hoài Trung</a:t>
            </a:r>
            <a:endParaRPr/>
          </a:p>
        </p:txBody>
      </p:sp>
      <p:sp>
        <p:nvSpPr>
          <p:cNvPr descr="Tải Long Châu Về Máy - Tải Long Châu Cho Điện Thoại" id="85" name="Google Shape;85;p1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square with white text&#10;&#10;AI-generated content may be incorrect." id="86" name="Google Shape;8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13543" y="3709414"/>
            <a:ext cx="5227055" cy="522705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534311" y="5372513"/>
            <a:ext cx="509996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76A2AD"/>
                </a:solidFill>
                <a:latin typeface="Nunito"/>
                <a:ea typeface="Nunito"/>
                <a:cs typeface="Nunito"/>
                <a:sym typeface="Nunito"/>
              </a:rPr>
              <a:t>Thành viên tham gia: </a:t>
            </a:r>
            <a:endParaRPr b="1" i="0" sz="2200" u="none" cap="none" strike="noStrike">
              <a:solidFill>
                <a:srgbClr val="76A2A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448711" y="5925176"/>
            <a:ext cx="52270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6A2AD"/>
                </a:solidFill>
                <a:latin typeface="Nunito"/>
                <a:ea typeface="Nunito"/>
                <a:cs typeface="Nunito"/>
                <a:sym typeface="Nunito"/>
              </a:rPr>
              <a:t>Nguyễn Doãn Mạnh</a:t>
            </a:r>
            <a:endParaRPr b="1" i="0" sz="2000" u="none" cap="none" strike="noStrike">
              <a:solidFill>
                <a:srgbClr val="76A2A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448711" y="6455423"/>
            <a:ext cx="50999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6A2AD"/>
                </a:solidFill>
                <a:latin typeface="Nunito"/>
                <a:ea typeface="Nunito"/>
                <a:cs typeface="Nunito"/>
                <a:sym typeface="Nunito"/>
              </a:rPr>
              <a:t>Lê Hoài Nam</a:t>
            </a:r>
            <a:endParaRPr b="1" i="0" sz="2000" u="none" cap="none" strike="noStrike">
              <a:solidFill>
                <a:srgbClr val="76A2A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448711" y="6980304"/>
            <a:ext cx="50999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6A2AD"/>
                </a:solidFill>
                <a:latin typeface="Nunito"/>
                <a:ea typeface="Nunito"/>
                <a:cs typeface="Nunito"/>
                <a:sym typeface="Nunito"/>
              </a:rPr>
              <a:t>Nguyễn Đặng Quang Lanh</a:t>
            </a:r>
            <a:endParaRPr b="1" i="0" sz="2000" u="none" cap="none" strike="noStrike">
              <a:solidFill>
                <a:srgbClr val="76A2A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448711" y="7972466"/>
            <a:ext cx="50999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6A2AD"/>
                </a:solidFill>
                <a:latin typeface="Nunito"/>
                <a:ea typeface="Nunito"/>
                <a:cs typeface="Nunito"/>
                <a:sym typeface="Nunito"/>
              </a:rPr>
              <a:t>Phạm Đức Hiếu</a:t>
            </a:r>
            <a:endParaRPr b="1" i="0" sz="2000" u="none" cap="none" strike="noStrike">
              <a:solidFill>
                <a:srgbClr val="76A2A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8711" y="7476385"/>
            <a:ext cx="50999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6A2AD"/>
                </a:solidFill>
                <a:latin typeface="Nunito"/>
                <a:ea typeface="Nunito"/>
                <a:cs typeface="Nunito"/>
                <a:sym typeface="Nunito"/>
              </a:rPr>
              <a:t>Hoàng Văn Hải</a:t>
            </a:r>
            <a:endParaRPr b="1" i="0" sz="2000" u="none" cap="none" strike="noStrike">
              <a:solidFill>
                <a:srgbClr val="76A2A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Tải xuống APK UIT - ĐH CNTT cho Android - Phiên bản Mới Nhất" id="93" name="Google Shape;9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36138" y="3030"/>
            <a:ext cx="1604460" cy="160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FF2"/>
            </a:gs>
            <a:gs pos="100000">
              <a:srgbClr val="FFFFFF"/>
            </a:gs>
          </a:gsLst>
          <a:lin ang="2700000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/>
          <p:nvPr/>
        </p:nvSpPr>
        <p:spPr>
          <a:xfrm>
            <a:off x="5029421" y="487174"/>
            <a:ext cx="8229159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49707A"/>
                </a:solidFill>
                <a:latin typeface="Calistoga"/>
                <a:ea typeface="Calistoga"/>
                <a:cs typeface="Calistoga"/>
                <a:sym typeface="Calistoga"/>
              </a:rPr>
              <a:t>Sản phẩm &amp; dịch vụ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10"/>
          <p:cNvGrpSpPr/>
          <p:nvPr/>
        </p:nvGrpSpPr>
        <p:grpSpPr>
          <a:xfrm>
            <a:off x="1189414" y="1747879"/>
            <a:ext cx="4163361" cy="3269577"/>
            <a:chOff x="0" y="0"/>
            <a:chExt cx="1258694" cy="1098728"/>
          </a:xfrm>
        </p:grpSpPr>
        <p:sp>
          <p:nvSpPr>
            <p:cNvPr id="257" name="Google Shape;257;p10"/>
            <p:cNvSpPr/>
            <p:nvPr/>
          </p:nvSpPr>
          <p:spPr>
            <a:xfrm>
              <a:off x="0" y="0"/>
              <a:ext cx="1258694" cy="1098728"/>
            </a:xfrm>
            <a:custGeom>
              <a:rect b="b" l="l" r="r" t="t"/>
              <a:pathLst>
                <a:path extrusionOk="0"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98C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0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10"/>
          <p:cNvGrpSpPr/>
          <p:nvPr/>
        </p:nvGrpSpPr>
        <p:grpSpPr>
          <a:xfrm>
            <a:off x="3778736" y="5898558"/>
            <a:ext cx="4247665" cy="3225720"/>
            <a:chOff x="0" y="0"/>
            <a:chExt cx="1258694" cy="1098728"/>
          </a:xfrm>
        </p:grpSpPr>
        <p:sp>
          <p:nvSpPr>
            <p:cNvPr id="260" name="Google Shape;260;p10"/>
            <p:cNvSpPr/>
            <p:nvPr/>
          </p:nvSpPr>
          <p:spPr>
            <a:xfrm>
              <a:off x="0" y="0"/>
              <a:ext cx="1258694" cy="1098728"/>
            </a:xfrm>
            <a:custGeom>
              <a:rect b="b" l="l" r="r" t="t"/>
              <a:pathLst>
                <a:path extrusionOk="0"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578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0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0"/>
          <p:cNvSpPr txBox="1"/>
          <p:nvPr/>
        </p:nvSpPr>
        <p:spPr>
          <a:xfrm>
            <a:off x="1661733" y="3976403"/>
            <a:ext cx="3288245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Thuốc kê đơn và không kê đơn.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5486400" y="8700135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Đề xuất quy định mới về thử thuốc trên lâm sàng" id="264" name="Google Shape;26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4155" y="2083461"/>
            <a:ext cx="2202396" cy="1470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10"/>
          <p:cNvGrpSpPr/>
          <p:nvPr/>
        </p:nvGrpSpPr>
        <p:grpSpPr>
          <a:xfrm>
            <a:off x="10261600" y="5898558"/>
            <a:ext cx="4247665" cy="3225720"/>
            <a:chOff x="0" y="0"/>
            <a:chExt cx="1258694" cy="1098728"/>
          </a:xfrm>
        </p:grpSpPr>
        <p:sp>
          <p:nvSpPr>
            <p:cNvPr id="266" name="Google Shape;266;p10"/>
            <p:cNvSpPr/>
            <p:nvPr/>
          </p:nvSpPr>
          <p:spPr>
            <a:xfrm>
              <a:off x="0" y="0"/>
              <a:ext cx="1258694" cy="1098728"/>
            </a:xfrm>
            <a:custGeom>
              <a:rect b="b" l="l" r="r" t="t"/>
              <a:pathLst>
                <a:path extrusionOk="0"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578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0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10"/>
          <p:cNvSpPr/>
          <p:nvPr/>
        </p:nvSpPr>
        <p:spPr>
          <a:xfrm>
            <a:off x="7062319" y="1758119"/>
            <a:ext cx="4163361" cy="3269577"/>
          </a:xfrm>
          <a:custGeom>
            <a:rect b="b" l="l" r="r" t="t"/>
            <a:pathLst>
              <a:path extrusionOk="0" h="1098728" w="1258694">
                <a:moveTo>
                  <a:pt x="25840" y="0"/>
                </a:moveTo>
                <a:lnTo>
                  <a:pt x="1232854" y="0"/>
                </a:lnTo>
                <a:cubicBezTo>
                  <a:pt x="1239707" y="0"/>
                  <a:pt x="1246280" y="2722"/>
                  <a:pt x="1251126" y="7568"/>
                </a:cubicBezTo>
                <a:cubicBezTo>
                  <a:pt x="1255972" y="12414"/>
                  <a:pt x="1258694" y="18987"/>
                  <a:pt x="1258694" y="25840"/>
                </a:cubicBezTo>
                <a:lnTo>
                  <a:pt x="1258694" y="1072888"/>
                </a:lnTo>
                <a:cubicBezTo>
                  <a:pt x="1258694" y="1087159"/>
                  <a:pt x="1247125" y="1098728"/>
                  <a:pt x="1232854" y="1098728"/>
                </a:cubicBezTo>
                <a:lnTo>
                  <a:pt x="25840" y="1098728"/>
                </a:lnTo>
                <a:cubicBezTo>
                  <a:pt x="11569" y="1098728"/>
                  <a:pt x="0" y="1087159"/>
                  <a:pt x="0" y="1072888"/>
                </a:cubicBezTo>
                <a:lnTo>
                  <a:pt x="0" y="25840"/>
                </a:lnTo>
                <a:cubicBezTo>
                  <a:pt x="0" y="11569"/>
                  <a:pt x="11569" y="0"/>
                  <a:pt x="25840" y="0"/>
                </a:cubicBezTo>
                <a:close/>
              </a:path>
            </a:pathLst>
          </a:custGeom>
          <a:solidFill>
            <a:srgbClr val="98C2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10"/>
          <p:cNvGrpSpPr/>
          <p:nvPr/>
        </p:nvGrpSpPr>
        <p:grpSpPr>
          <a:xfrm>
            <a:off x="12935225" y="1747879"/>
            <a:ext cx="4163361" cy="3269577"/>
            <a:chOff x="0" y="0"/>
            <a:chExt cx="1258694" cy="1098728"/>
          </a:xfrm>
        </p:grpSpPr>
        <p:sp>
          <p:nvSpPr>
            <p:cNvPr id="270" name="Google Shape;270;p10"/>
            <p:cNvSpPr/>
            <p:nvPr/>
          </p:nvSpPr>
          <p:spPr>
            <a:xfrm>
              <a:off x="0" y="0"/>
              <a:ext cx="1258694" cy="1098728"/>
            </a:xfrm>
            <a:custGeom>
              <a:rect b="b" l="l" r="r" t="t"/>
              <a:pathLst>
                <a:path extrusionOk="0"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98C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10"/>
          <p:cNvSpPr txBox="1"/>
          <p:nvPr/>
        </p:nvSpPr>
        <p:spPr>
          <a:xfrm>
            <a:off x="7499876" y="3752251"/>
            <a:ext cx="3288245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Thực phẩm chức năng,</a:t>
            </a:r>
            <a:br>
              <a:rPr b="1" i="0" lang="en-US" sz="2400" u="none" cap="none" strike="noStrik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</a:br>
            <a:r>
              <a:rPr b="1" i="0" lang="en-US" sz="2400" u="none" cap="none" strike="noStrik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vitamin.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13372782" y="3752251"/>
            <a:ext cx="3288245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Dược, mỹ phẩm và</a:t>
            </a:r>
            <a:br>
              <a:rPr b="1" i="0" lang="en-US" sz="2400" u="none" cap="none" strike="noStrik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</a:br>
            <a:r>
              <a:rPr b="1" i="0" lang="en-US" sz="2400" u="none" cap="none" strike="noStrik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trang thiết bị y tế.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4258445" y="7923288"/>
            <a:ext cx="3288245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Dịch vụ tiêm chủng.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10741310" y="7923288"/>
            <a:ext cx="3288245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Tư vấn và chăm sóc</a:t>
            </a:r>
            <a:br>
              <a:rPr b="1" i="0" lang="en-US" sz="2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</a:br>
            <a:r>
              <a:rPr b="1" i="0" lang="en-US" sz="2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sức khỏe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iểu đúng về thực phẩm chức năng" id="276" name="Google Shape;27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6401" y="2087570"/>
            <a:ext cx="2202396" cy="1465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ết Bị Y Tế Long Châu, Cửa hàng trực tuyến | Shopee Việt Nam" id="277" name="Google Shape;27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44981" y="1872823"/>
            <a:ext cx="1743845" cy="1743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ổng Hợp Gói Vaccine Cho Trẻ Em | Bệnh Viện Phương Châu Sa Đéc" id="278" name="Google Shape;27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31101" y="6217138"/>
            <a:ext cx="2142931" cy="1427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 điểm chạm của Long Châu" id="279" name="Google Shape;279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68782" y="6202311"/>
            <a:ext cx="2433299" cy="1668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ải xuống APK UIT - ĐH CNTT cho Android - Phiên bản Mới Nhất" id="280" name="Google Shape;28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707A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"/>
          <p:cNvSpPr/>
          <p:nvPr/>
        </p:nvSpPr>
        <p:spPr>
          <a:xfrm>
            <a:off x="13781850" y="-258943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6836057" y="8688649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0"/>
                </a:lnTo>
                <a:lnTo>
                  <a:pt x="0" y="1862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"/>
          <p:cNvSpPr txBox="1"/>
          <p:nvPr/>
        </p:nvSpPr>
        <p:spPr>
          <a:xfrm>
            <a:off x="384992" y="626123"/>
            <a:ext cx="10092507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rPr>
              <a:t>Công nghệ và hệ thống vận hành</a:t>
            </a:r>
            <a:endParaRPr b="0" i="0" sz="5400" u="none" cap="none" strike="noStrike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1384300" y="2945206"/>
            <a:ext cx="8229600" cy="5309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Hệ sinh thái số hóa toàn diện</a:t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Ứng dụng di động và website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Giao thuốc nhanh 30-60 phút</a:t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Ứng dụng AI trong đào tạo và quản lý</a:t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Tích hợp VNeID cho bảo mật</a:t>
            </a:r>
            <a:endParaRPr b="1" i="0" sz="2400" u="none" cap="none" strike="noStrike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descr="A group of people working on a project&#10;&#10;AI-generated content may be incorrect." id="289" name="Google Shape;28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6864" y="2294485"/>
            <a:ext cx="10146104" cy="617734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descr="Tải xuống APK UIT - ĐH CNTT cho Android - Phiên bản Mới Nhất" id="290" name="Google Shape;29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FF2"/>
            </a:gs>
            <a:gs pos="100000">
              <a:srgbClr val="FFFFFF"/>
            </a:gs>
          </a:gsLst>
          <a:lin ang="2700000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"/>
          <p:cNvSpPr txBox="1"/>
          <p:nvPr/>
        </p:nvSpPr>
        <p:spPr>
          <a:xfrm>
            <a:off x="2378893" y="1162050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Tổng quan hệ thống quy trình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96" name="Google Shape;296;p12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2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2"/>
          <p:cNvSpPr txBox="1"/>
          <p:nvPr/>
        </p:nvSpPr>
        <p:spPr>
          <a:xfrm>
            <a:off x="1283069" y="34798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Quy trình Quản lý (Management Process)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Quy trình Cốt lõi (Core Process)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Quy trình Hỗ trợ (Support Process)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Tích hợp công nghệ và tự động hóa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Đảm bảo chất lượng và tuân thủ pháp luật</a:t>
            </a:r>
            <a:endParaRPr/>
          </a:p>
        </p:txBody>
      </p:sp>
      <p:pic>
        <p:nvPicPr>
          <p:cNvPr descr="A diagram of steps&#10;&#10;AI-generated content may be incorrect." id="301" name="Google Shape;30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73443" y="2354942"/>
            <a:ext cx="9798657" cy="677000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Tải xuống APK UIT - ĐH CNTT cho Android - Phiên bản Mới Nhất" id="302" name="Google Shape;302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"/>
          <p:cNvSpPr txBox="1"/>
          <p:nvPr/>
        </p:nvSpPr>
        <p:spPr>
          <a:xfrm>
            <a:off x="2378893" y="1162050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Quy trình Quản lý Nhà cung cấp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08" name="Google Shape;308;p13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3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3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3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1498969" y="3044482"/>
            <a:ext cx="8229600" cy="5645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Đề xuất nhu cầu và tiêu chí lựa chọn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Tìm kiếm và đánh giá năng lực NCC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Phê duyệt và ký kết hợp đồng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Theo dõi và đánh giá định kỳ</a:t>
            </a:r>
            <a:b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</a:b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Quản lý rủi ro và cải tiến liên tục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descr="Tải xuống APK UIT - ĐH CNTT cho Android - Phiên bản Mới Nhất" id="313" name="Google Shape;31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ương thức lựa chọn nhà thầu cung cấp thuốc một giai đoạn một túi hồ sơ" id="314" name="Google Shape;31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19844" y="3490376"/>
            <a:ext cx="9351126" cy="6234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"/>
          <p:cNvSpPr/>
          <p:nvPr/>
        </p:nvSpPr>
        <p:spPr>
          <a:xfrm>
            <a:off x="663127" y="7200900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4"/>
          <p:cNvSpPr/>
          <p:nvPr/>
        </p:nvSpPr>
        <p:spPr>
          <a:xfrm>
            <a:off x="12135927" y="150545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2"/>
                </a:lnTo>
                <a:lnTo>
                  <a:pt x="0" y="3032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14"/>
          <p:cNvGrpSpPr/>
          <p:nvPr/>
        </p:nvGrpSpPr>
        <p:grpSpPr>
          <a:xfrm>
            <a:off x="1473200" y="1054100"/>
            <a:ext cx="15316199" cy="8875091"/>
            <a:chOff x="0" y="0"/>
            <a:chExt cx="3791436" cy="1997209"/>
          </a:xfrm>
        </p:grpSpPr>
        <p:sp>
          <p:nvSpPr>
            <p:cNvPr id="322" name="Google Shape;322;p14"/>
            <p:cNvSpPr/>
            <p:nvPr/>
          </p:nvSpPr>
          <p:spPr>
            <a:xfrm>
              <a:off x="0" y="0"/>
              <a:ext cx="3791436" cy="1997209"/>
            </a:xfrm>
            <a:custGeom>
              <a:rect b="b" l="l" r="r" t="t"/>
              <a:pathLst>
                <a:path extrusionOk="0"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4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14"/>
          <p:cNvSpPr/>
          <p:nvPr/>
        </p:nvSpPr>
        <p:spPr>
          <a:xfrm>
            <a:off x="-2381110" y="1518653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4036495" y="8255314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2937570" y="199294"/>
            <a:ext cx="11694413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Sơ đồ BPMN - Quản lý Nhà cung cấp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descr="Tải xuống APK UIT - ĐH CNTT cho Android - Phiên bản Mới Nhất" id="327" name="Google Shape;32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146" y="8851960"/>
            <a:ext cx="1373455" cy="137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46201" y="914466"/>
            <a:ext cx="16253272" cy="931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/>
          <p:nvPr/>
        </p:nvSpPr>
        <p:spPr>
          <a:xfrm>
            <a:off x="2378893" y="1162050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Quy trình Quản lý  Thuốc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34" name="Google Shape;334;p15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5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5"/>
          <p:cNvSpPr txBox="1"/>
          <p:nvPr/>
        </p:nvSpPr>
        <p:spPr>
          <a:xfrm>
            <a:off x="1320800" y="3454400"/>
            <a:ext cx="819186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Nhập thuốc và kiểm tra chất lượng đầu vào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Bảo quản theo tiêu chuẩn GPP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Kiểm kê định kỳ và đột xuất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Theo dõi thuốc cận hạn và hết hạn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Báo cáo và lưu trữ dữ liệu</a:t>
            </a:r>
            <a:endParaRPr/>
          </a:p>
        </p:txBody>
      </p:sp>
      <p:pic>
        <p:nvPicPr>
          <p:cNvPr descr="Tải xuống APK UIT - ĐH CNTT cho Android - Phiên bản Mới Nhất" id="339" name="Google Shape;33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tanding next to a white board&#10;&#10;AI-generated content may be incorrect." id="340" name="Google Shape;340;p15"/>
          <p:cNvPicPr preferRelativeResize="0"/>
          <p:nvPr/>
        </p:nvPicPr>
        <p:blipFill rotWithShape="1">
          <a:blip r:embed="rId8">
            <a:alphaModFix/>
          </a:blip>
          <a:srcRect b="1" l="1" r="-1016" t="7437"/>
          <a:stretch/>
        </p:blipFill>
        <p:spPr>
          <a:xfrm>
            <a:off x="8419961" y="2932456"/>
            <a:ext cx="9627818" cy="5881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"/>
          <p:cNvSpPr/>
          <p:nvPr/>
        </p:nvSpPr>
        <p:spPr>
          <a:xfrm>
            <a:off x="663127" y="7200900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6"/>
          <p:cNvSpPr/>
          <p:nvPr/>
        </p:nvSpPr>
        <p:spPr>
          <a:xfrm>
            <a:off x="12135927" y="150545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2"/>
                </a:lnTo>
                <a:lnTo>
                  <a:pt x="0" y="3032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16"/>
          <p:cNvGrpSpPr/>
          <p:nvPr/>
        </p:nvGrpSpPr>
        <p:grpSpPr>
          <a:xfrm>
            <a:off x="266700" y="1074073"/>
            <a:ext cx="17166299" cy="9085812"/>
            <a:chOff x="0" y="0"/>
            <a:chExt cx="3791436" cy="1997209"/>
          </a:xfrm>
        </p:grpSpPr>
        <p:sp>
          <p:nvSpPr>
            <p:cNvPr id="348" name="Google Shape;348;p16"/>
            <p:cNvSpPr/>
            <p:nvPr/>
          </p:nvSpPr>
          <p:spPr>
            <a:xfrm>
              <a:off x="0" y="0"/>
              <a:ext cx="3791436" cy="1997209"/>
            </a:xfrm>
            <a:custGeom>
              <a:rect b="b" l="l" r="r" t="t"/>
              <a:pathLst>
                <a:path extrusionOk="0"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6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16"/>
          <p:cNvSpPr/>
          <p:nvPr/>
        </p:nvSpPr>
        <p:spPr>
          <a:xfrm>
            <a:off x="-2381110" y="1518653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6"/>
          <p:cNvSpPr/>
          <p:nvPr/>
        </p:nvSpPr>
        <p:spPr>
          <a:xfrm>
            <a:off x="4036495" y="8255314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6"/>
          <p:cNvSpPr txBox="1"/>
          <p:nvPr/>
        </p:nvSpPr>
        <p:spPr>
          <a:xfrm>
            <a:off x="2687802" y="226469"/>
            <a:ext cx="11694413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Sơ đồ BPMN - Quản lý Thuốc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descr="Tải xuống APK UIT - ĐH CNTT cho Android - Phiên bản Mới Nhất" id="353" name="Google Shape;35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83540" y="8496493"/>
            <a:ext cx="1604460" cy="160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5001" y="1278457"/>
            <a:ext cx="15783216" cy="869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7"/>
          <p:cNvGrpSpPr/>
          <p:nvPr/>
        </p:nvGrpSpPr>
        <p:grpSpPr>
          <a:xfrm>
            <a:off x="9144000" y="-144661"/>
            <a:ext cx="9144000" cy="10431661"/>
            <a:chOff x="0" y="-38100"/>
            <a:chExt cx="2408296" cy="2747433"/>
          </a:xfrm>
        </p:grpSpPr>
        <p:sp>
          <p:nvSpPr>
            <p:cNvPr id="360" name="Google Shape;360;p17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7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17"/>
          <p:cNvSpPr/>
          <p:nvPr/>
        </p:nvSpPr>
        <p:spPr>
          <a:xfrm>
            <a:off x="11656389" y="7882248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7"/>
          <p:cNvSpPr/>
          <p:nvPr/>
        </p:nvSpPr>
        <p:spPr>
          <a:xfrm rot="8449298">
            <a:off x="7575064" y="-206405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7"/>
          <p:cNvSpPr txBox="1"/>
          <p:nvPr/>
        </p:nvSpPr>
        <p:spPr>
          <a:xfrm>
            <a:off x="558800" y="3636296"/>
            <a:ext cx="8229600" cy="4932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Tiếp nhận và xử lý đơn hàng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Phân bổ đến nhà thuốc phù hợp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Chuẩn bị và đóng gói sản phẩm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Giao hàng và thu tiền COD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Chăm sóc khách hàng sau bán</a:t>
            </a:r>
            <a:endParaRPr/>
          </a:p>
        </p:txBody>
      </p:sp>
      <p:sp>
        <p:nvSpPr>
          <p:cNvPr id="365" name="Google Shape;365;p17"/>
          <p:cNvSpPr txBox="1"/>
          <p:nvPr/>
        </p:nvSpPr>
        <p:spPr>
          <a:xfrm>
            <a:off x="384993" y="626123"/>
            <a:ext cx="8577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Quy trình Bán hàng Online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descr="Tải xuống APK UIT - ĐH CNTT cho Android - Phiên bản Mới Nhất" id="366" name="Google Shape;36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hone with a blue background" id="367" name="Google Shape;36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03085" y="2411627"/>
            <a:ext cx="8625830" cy="575774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"/>
          <p:cNvSpPr/>
          <p:nvPr/>
        </p:nvSpPr>
        <p:spPr>
          <a:xfrm>
            <a:off x="663127" y="7200900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12135927" y="150545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2"/>
                </a:lnTo>
                <a:lnTo>
                  <a:pt x="0" y="3032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8"/>
          <p:cNvSpPr/>
          <p:nvPr/>
        </p:nvSpPr>
        <p:spPr>
          <a:xfrm>
            <a:off x="-2381110" y="1518653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4036495" y="8255314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8"/>
          <p:cNvSpPr txBox="1"/>
          <p:nvPr/>
        </p:nvSpPr>
        <p:spPr>
          <a:xfrm>
            <a:off x="2962970" y="357809"/>
            <a:ext cx="11694413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Sơ đồ BPMN - Bán hàng Online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descr="Tải xuống APK UIT - ĐH CNTT cho Android - Phiên bản Mới Nhất" id="377" name="Google Shape;37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86183" y="8456070"/>
            <a:ext cx="1604460" cy="160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4585" y="1265891"/>
            <a:ext cx="15101115" cy="832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9"/>
          <p:cNvSpPr txBox="1"/>
          <p:nvPr/>
        </p:nvSpPr>
        <p:spPr>
          <a:xfrm>
            <a:off x="2378893" y="1162050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Quy trình Đổi trả Sản phẩm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9"/>
          <p:cNvSpPr txBox="1"/>
          <p:nvPr/>
        </p:nvSpPr>
        <p:spPr>
          <a:xfrm>
            <a:off x="1511669" y="29591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Tiếp nhận yêu cầu từ khách hàng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Kiểm tra điều kiện đổi trả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Đánh giá tình trạng sản phẩm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Thực hiện đổi hàng hoặc hoàn tiền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Cập nhật hệ thống và lưu trữ hồ sơ</a:t>
            </a:r>
            <a:endParaRPr/>
          </a:p>
        </p:txBody>
      </p:sp>
      <p:pic>
        <p:nvPicPr>
          <p:cNvPr descr="Tải xuống APK UIT - ĐH CNTT cho Android - Phiên bản Mới Nhất" id="389" name="Google Shape;38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ÍNH SÁCH ĐỔI TRẢ - keido.home | Sạch-Dịu-Tự Nhiên" id="390" name="Google Shape;390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94704" y="2633106"/>
            <a:ext cx="9227318" cy="622844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  <p:transition spd="slow" p14:dur="150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FF2"/>
            </a:gs>
            <a:gs pos="100000">
              <a:srgbClr val="FFFFFF"/>
            </a:gs>
          </a:gsLst>
          <a:lin ang="2700000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663127" y="7200900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2135927" y="150545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2"/>
                </a:lnTo>
                <a:lnTo>
                  <a:pt x="0" y="3032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2083719" y="1499226"/>
            <a:ext cx="14395608" cy="7583153"/>
            <a:chOff x="0" y="0"/>
            <a:chExt cx="3791436" cy="1997209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3791436" cy="1997209"/>
            </a:xfrm>
            <a:custGeom>
              <a:rect b="b" l="l" r="r" t="t"/>
              <a:pathLst>
                <a:path extrusionOk="0"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2"/>
          <p:cNvSpPr/>
          <p:nvPr/>
        </p:nvSpPr>
        <p:spPr>
          <a:xfrm>
            <a:off x="-2381110" y="1518653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4036495" y="8255314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3724532" y="2116639"/>
            <a:ext cx="10627176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Lời Nói Đầu Tiên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3079521" y="4076588"/>
            <a:ext cx="5920099" cy="706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rPr>
              <a:t>- Trong bối cảnh thị trường cạnh tranh khốc liệt</a:t>
            </a:r>
            <a:endParaRPr/>
          </a:p>
          <a:p>
            <a:pPr indent="0" lvl="0" marL="0" marR="0" rtl="0" algn="ctr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3072665" y="4607220"/>
            <a:ext cx="5895473" cy="8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rPr>
              <a:t>- Các doanh nghiệp cần tối ưu hóa quy trình làm việc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2945330" y="5478819"/>
            <a:ext cx="5255393" cy="475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rPr>
              <a:t>- BPM và BPMN là công cụ hỗ trợ đắc lực</a:t>
            </a:r>
            <a:endParaRPr b="1" i="0" sz="2000" u="none" cap="none" strike="noStrike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3229266" y="5994522"/>
            <a:ext cx="5096576" cy="8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rPr>
              <a:t>- Lựa chọn nghiên cứu: Nhà thuốc FPT Long Châu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2945330" y="6857252"/>
            <a:ext cx="5920099" cy="8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rPr>
              <a:t>- Mục tiêu: Mô hình hóa và phân tích quy trình hiện tại</a:t>
            </a:r>
            <a:endParaRPr b="1" i="0" sz="2000" u="none" cap="none" strike="noStrike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14657383" y="1518653"/>
            <a:ext cx="1828800" cy="18288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15144625" y="1842319"/>
            <a:ext cx="274320" cy="27432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ạnh tranh là gì? Tìm hiểu vai trò và phân loại cạnh tranh" id="113" name="Google Shape;113;p2"/>
          <p:cNvPicPr preferRelativeResize="0"/>
          <p:nvPr/>
        </p:nvPicPr>
        <p:blipFill rotWithShape="1">
          <a:blip r:embed="rId7">
            <a:alphaModFix/>
          </a:blip>
          <a:srcRect b="0" l="-3" r="-3" t="0"/>
          <a:stretch/>
        </p:blipFill>
        <p:spPr>
          <a:xfrm>
            <a:off x="10979308" y="3910099"/>
            <a:ext cx="2462962" cy="164094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descr="A blue square with white text&#10;&#10;AI-generated content may be incorrect." id="114" name="Google Shape;11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9308" y="5953821"/>
            <a:ext cx="2462962" cy="212615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descr="Tải xuống APK UIT - ĐH CNTT cho Android - Phiên bản Mới Nhất" id="115" name="Google Shape;11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62862" y="7445174"/>
            <a:ext cx="1604460" cy="160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"/>
          <p:cNvSpPr/>
          <p:nvPr/>
        </p:nvSpPr>
        <p:spPr>
          <a:xfrm>
            <a:off x="663127" y="7200900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0"/>
          <p:cNvSpPr/>
          <p:nvPr/>
        </p:nvSpPr>
        <p:spPr>
          <a:xfrm>
            <a:off x="12135927" y="150545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2"/>
                </a:lnTo>
                <a:lnTo>
                  <a:pt x="0" y="3032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0"/>
          <p:cNvSpPr/>
          <p:nvPr/>
        </p:nvSpPr>
        <p:spPr>
          <a:xfrm>
            <a:off x="-2381110" y="1518653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4036495" y="8255314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0"/>
          <p:cNvSpPr txBox="1"/>
          <p:nvPr/>
        </p:nvSpPr>
        <p:spPr>
          <a:xfrm>
            <a:off x="2962970" y="357809"/>
            <a:ext cx="11694413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Sơ đồ BPMN – Đổi trả sản phẩm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descr="Tải xuống APK UIT - ĐH CNTT cho Android - Phiên bản Mới Nhất" id="400" name="Google Shape;40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86183" y="8456070"/>
            <a:ext cx="1604460" cy="160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501" y="1357042"/>
            <a:ext cx="15681566" cy="887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"/>
          <p:cNvSpPr txBox="1"/>
          <p:nvPr/>
        </p:nvSpPr>
        <p:spPr>
          <a:xfrm>
            <a:off x="2378893" y="1162050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Thanh toán &amp; Vận chuyển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07" name="Google Shape;407;p21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1"/>
          <p:cNvSpPr txBox="1"/>
          <p:nvPr/>
        </p:nvSpPr>
        <p:spPr>
          <a:xfrm>
            <a:off x="1283069" y="34798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Đa dạng phương thức thanh toán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Tích hợp ví điện tử và ngân hàng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Giao hàng nhanh trong 30-60 phút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Mạng lưới vận chuyển toàn quốc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Theo dõi đơn hàng real-time</a:t>
            </a:r>
            <a:endParaRPr/>
          </a:p>
        </p:txBody>
      </p:sp>
      <p:pic>
        <p:nvPicPr>
          <p:cNvPr descr="Tải xuống APK UIT - ĐH CNTT cho Android - Phiên bản Mới Nhất" id="412" name="Google Shape;41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ạch toán và phân bổ chi phí vận chuyển theo từng trường hợp : UBot" id="413" name="Google Shape;41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20095" y="2556176"/>
            <a:ext cx="10531138" cy="6016324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 txBox="1"/>
          <p:nvPr/>
        </p:nvSpPr>
        <p:spPr>
          <a:xfrm>
            <a:off x="2656387" y="738248"/>
            <a:ext cx="5749107" cy="1695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Quy trình hỗ trợ khách hàng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19" name="Google Shape;419;p22"/>
          <p:cNvSpPr/>
          <p:nvPr/>
        </p:nvSpPr>
        <p:spPr>
          <a:xfrm>
            <a:off x="0" y="-2528948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2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2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2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1283069" y="34798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Tiếp nhận qua đa kênh (hotline, app, website)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Phân loại và chuyển đến bộ phận chuyên môn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Xử lý và phản hồi kết quả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Khảo sát mức độ hài lòng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Phân tích dữ liệu và cải tiến dịch vụ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descr="Tải xuống APK UIT - ĐH CNTT cho Android - Phiên bản Mới Nhất" id="424" name="Google Shape;42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22"/>
          <p:cNvGrpSpPr/>
          <p:nvPr/>
        </p:nvGrpSpPr>
        <p:grpSpPr>
          <a:xfrm>
            <a:off x="9144000" y="-144661"/>
            <a:ext cx="9144000" cy="10431661"/>
            <a:chOff x="0" y="-38100"/>
            <a:chExt cx="2408296" cy="2747433"/>
          </a:xfrm>
        </p:grpSpPr>
        <p:sp>
          <p:nvSpPr>
            <p:cNvPr id="426" name="Google Shape;426;p22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2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HOTLINE MIỄN CƯỚC 18006928 - TƯ VẤN TẬN TÌNH❣️ Để tăng trải nghiệm mua hàng,  đồng thời hỗ trợ kịp thời cũng như phục vụ khách hàng được tốt nhất, đội ngũ" id="428" name="Google Shape;42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66714" y="1125450"/>
            <a:ext cx="8036099" cy="8036099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"/>
          <p:cNvSpPr/>
          <p:nvPr/>
        </p:nvSpPr>
        <p:spPr>
          <a:xfrm>
            <a:off x="663127" y="7200900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3"/>
          <p:cNvSpPr/>
          <p:nvPr/>
        </p:nvSpPr>
        <p:spPr>
          <a:xfrm>
            <a:off x="12135927" y="150545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2"/>
                </a:lnTo>
                <a:lnTo>
                  <a:pt x="0" y="3032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-2431521" y="884531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7063262" y="8399600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3"/>
          <p:cNvSpPr txBox="1"/>
          <p:nvPr/>
        </p:nvSpPr>
        <p:spPr>
          <a:xfrm>
            <a:off x="2962970" y="357809"/>
            <a:ext cx="11694413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Sơ đồ BPMN – Hỗ trợ khách hàng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descr="Tải xuống APK UIT - ĐH CNTT cho Android - Phiên bản Mới Nhất" id="438" name="Google Shape;43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86183" y="8456070"/>
            <a:ext cx="1604460" cy="160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9708" y="2133953"/>
            <a:ext cx="15940936" cy="7371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4"/>
          <p:cNvSpPr txBox="1"/>
          <p:nvPr/>
        </p:nvSpPr>
        <p:spPr>
          <a:xfrm>
            <a:off x="2378893" y="1162050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Phân tích giá trị gia tăng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4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4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4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1283069" y="34798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VA (Value Added): Hoạt động tạo giá trị trực tiếp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BVA (Business Value Added): Hoạt động hỗ trợ kinh doanh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NVA (Non-Value Added): Hoạt động không tạo giá trị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Hiệu suất thời gian: 73.19%</a:t>
            </a:r>
            <a:endParaRPr/>
          </a:p>
        </p:txBody>
      </p:sp>
      <p:pic>
        <p:nvPicPr>
          <p:cNvPr descr="Tải xuống APK UIT - ĐH CNTT cho Android - Phiên bản Mới Nhất" id="450" name="Google Shape;45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uế giá trị gia tăng là gì?" id="451" name="Google Shape;451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12669" y="3677203"/>
            <a:ext cx="8305800" cy="480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5"/>
          <p:cNvSpPr txBox="1"/>
          <p:nvPr/>
        </p:nvSpPr>
        <p:spPr>
          <a:xfrm>
            <a:off x="-2028007" y="1613279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Phân tích lãng phí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57" name="Google Shape;457;p25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5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5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5"/>
          <p:cNvSpPr txBox="1"/>
          <p:nvPr/>
        </p:nvSpPr>
        <p:spPr>
          <a:xfrm>
            <a:off x="1283069" y="34798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Lãng phí do di chuyển (Move)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Lãng phí do chờ đợi (Hold)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Lãng phí do làm dư thừa (Overdo)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Cần tối ưu hóa và giảm thiểu</a:t>
            </a:r>
            <a:endParaRPr/>
          </a:p>
        </p:txBody>
      </p:sp>
      <p:pic>
        <p:nvPicPr>
          <p:cNvPr descr="Tải xuống APK UIT - ĐH CNTT cho Android - Phiên bản Mới Nhất" id="462" name="Google Shape;46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25"/>
          <p:cNvGrpSpPr/>
          <p:nvPr/>
        </p:nvGrpSpPr>
        <p:grpSpPr>
          <a:xfrm>
            <a:off x="9144000" y="-144661"/>
            <a:ext cx="9144000" cy="10431661"/>
            <a:chOff x="0" y="-38100"/>
            <a:chExt cx="2408296" cy="2747433"/>
          </a:xfrm>
        </p:grpSpPr>
        <p:sp>
          <p:nvSpPr>
            <p:cNvPr id="464" name="Google Shape;464;p25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5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6"/>
          <p:cNvSpPr txBox="1"/>
          <p:nvPr/>
        </p:nvSpPr>
        <p:spPr>
          <a:xfrm>
            <a:off x="2378893" y="1162050"/>
            <a:ext cx="13530214" cy="1695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Phân tích nguyên nhân Gốc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(Why-Why)</a:t>
            </a:r>
            <a:endParaRPr/>
          </a:p>
        </p:txBody>
      </p:sp>
      <p:sp>
        <p:nvSpPr>
          <p:cNvPr id="471" name="Google Shape;471;p26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6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6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6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6"/>
          <p:cNvSpPr txBox="1"/>
          <p:nvPr/>
        </p:nvSpPr>
        <p:spPr>
          <a:xfrm>
            <a:off x="1596348" y="35306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Vấn đề: Thời gian xử lý yêu cầu chậm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Why 1: Bộ phận chuyên môn xử lý lâu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Why 2: Thiếu thông tin đầy đủ ban đầu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Why 3: Biểu mẫu ghi nhận chưa chuẩn hóa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Why 4: Hệ thống CRM chưa đồng bộ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descr="Tải xuống APK UIT - ĐH CNTT cho Android - Phiên bản Mới Nhất" id="476" name="Google Shape;47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ỹ thuật phân tích nguyên nhân gốc rễ vấn đề (Root Cause Analysis) | Apex  Global" id="477" name="Google Shape;47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44631" y="3530600"/>
            <a:ext cx="7911318" cy="487111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7"/>
          <p:cNvSpPr txBox="1"/>
          <p:nvPr/>
        </p:nvSpPr>
        <p:spPr>
          <a:xfrm>
            <a:off x="2378893" y="1162050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Đề xuất cải tiến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7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1596348" y="35306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Chuẩn hóa biểu mẫu tiếp nhận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Tích hợp hệ thống CRM tự động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Tự động hóa báo cáo và đánh giá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Thêm KPI theo dõi hiệu quả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[Gợi ý: Chèn roadmap cải tiến]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descr="Tải xuống APK UIT - ĐH CNTT cho Android - Phiên bản Mới Nhất" id="488" name="Google Shape;48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ổng hợp các ý tưởng cải tiến công việc - Làm là tăng hiệu suất - CÔNG TY  TNHH GIẢI PHÁP WIN ERP - ODOO VIỆT NAM" id="489" name="Google Shape;489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32844" y="3311961"/>
            <a:ext cx="9081644" cy="504031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8"/>
          <p:cNvSpPr txBox="1"/>
          <p:nvPr/>
        </p:nvSpPr>
        <p:spPr>
          <a:xfrm>
            <a:off x="2378893" y="1162050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Lợi ích mong đợi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95" name="Google Shape;495;p28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8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8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8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8"/>
          <p:cNvSpPr txBox="1"/>
          <p:nvPr/>
        </p:nvSpPr>
        <p:spPr>
          <a:xfrm>
            <a:off x="1283069" y="2675239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Giảm 30% thời gian xử lý đơn hàng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Tăng 25% mức độ hài lòng khách hàng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Giảm 40% sai sót trong quy trình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Tiết kiệm 20% chi phí vận hành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</a:b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[Gợi ý: Chèn infographic lợi ích]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descr="Tải xuống APK UIT - ĐH CNTT cho Android - Phiên bản Mới Nhất" id="500" name="Google Shape;50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p 11 Lợi ích của Chuyển đổi số mang lại cho Doanh nghiệp" id="501" name="Google Shape;501;p28"/>
          <p:cNvPicPr preferRelativeResize="0"/>
          <p:nvPr/>
        </p:nvPicPr>
        <p:blipFill rotWithShape="1">
          <a:blip r:embed="rId8">
            <a:alphaModFix/>
          </a:blip>
          <a:srcRect b="4568" l="0" r="0" t="0"/>
          <a:stretch/>
        </p:blipFill>
        <p:spPr>
          <a:xfrm>
            <a:off x="8202614" y="2415832"/>
            <a:ext cx="9285914" cy="62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"/>
          <p:cNvSpPr txBox="1"/>
          <p:nvPr/>
        </p:nvSpPr>
        <p:spPr>
          <a:xfrm>
            <a:off x="2378893" y="1162050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Kế hoạch triển khai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07" name="Google Shape;507;p29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9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9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9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9"/>
          <p:cNvSpPr txBox="1"/>
          <p:nvPr/>
        </p:nvSpPr>
        <p:spPr>
          <a:xfrm>
            <a:off x="927201" y="2921724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Giai đoạn 1 (Tháng 1-2): Chuẩn hóa biểu mẫu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Giai đoạn 2 (Tháng 3-4): Nâng cấp hệ thống CRM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Giai đoạn 3 (Tháng 5-6): Tự động hóa báo cáo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Giai đoạn 4 (Tháng 7-8): Đào tạo nhân viên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Giai đoạn 5 (Tháng 9-12): Đánh giá và tối ưu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descr="Tải xuống APK UIT - ĐH CNTT cho Android - Phiên bản Mới Nhất" id="512" name="Google Shape;51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ế hoạch triển khai ERP: Phương pháp &amp; Quy trình - Asia Soft" id="513" name="Google Shape;513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65642" y="2502624"/>
            <a:ext cx="8229600" cy="61722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/>
        </p:nvSpPr>
        <p:spPr>
          <a:xfrm>
            <a:off x="2378893" y="1162050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49707A"/>
                </a:solidFill>
                <a:latin typeface="Calistoga"/>
                <a:ea typeface="Calistoga"/>
                <a:cs typeface="Calistoga"/>
                <a:sym typeface="Calistoga"/>
              </a:rPr>
              <a:t>Mục tiêu Nghiên Cứu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1042773" y="3649262"/>
            <a:ext cx="5320130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- Làm rõ các bước thực hiện nghiệp vụ hiện tại</a:t>
            </a: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1758960" y="-18745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17073695" y="2950606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-6018599" y="178641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6576800" y="3673882"/>
            <a:ext cx="5320130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- Nhận diện những điểm </a:t>
            </a:r>
            <a:endParaRPr/>
          </a:p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còn hạn chế</a:t>
            </a:r>
            <a:endParaRPr b="1" i="0" sz="32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2110827" y="3649261"/>
            <a:ext cx="4777140" cy="1378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- Đề xuất giải pháp cải tiến quy trình</a:t>
            </a:r>
            <a:endParaRPr b="1" i="0" sz="32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2410097" y="6113745"/>
            <a:ext cx="6289504" cy="1378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- Nâng cao hiệu quả hoạt động doanh nghiệp</a:t>
            </a:r>
            <a:endParaRPr b="1" i="0" sz="32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9588401" y="6064502"/>
            <a:ext cx="5320130" cy="1378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- Củng cố kiến thức về BPM và BPMN</a:t>
            </a:r>
            <a:endParaRPr/>
          </a:p>
        </p:txBody>
      </p:sp>
      <p:pic>
        <p:nvPicPr>
          <p:cNvPr descr="Tải xuống APK UIT - ĐH CNTT cho Android - Phiên bản Mới Nhất" id="130" name="Google Shape;13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08349" y="8586605"/>
            <a:ext cx="1604460" cy="160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"/>
          <p:cNvSpPr txBox="1"/>
          <p:nvPr/>
        </p:nvSpPr>
        <p:spPr>
          <a:xfrm>
            <a:off x="1884094" y="452877"/>
            <a:ext cx="7476307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Tóm tắt phân tích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0" y="-281431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5042001" y="8674824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5524295" y="8674824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0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0"/>
          <p:cNvSpPr txBox="1"/>
          <p:nvPr/>
        </p:nvSpPr>
        <p:spPr>
          <a:xfrm>
            <a:off x="1507448" y="30226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Đã mô hình hóa 6 quy trình nghiệp vụ chính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Xác định được điểm mạnh và hạn chế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Phân tích định lượng cho thấy tiềm năng cải tiến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Đề xuất giải pháp cụ thể và khả thi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Kỳ vọng nâng cao hiệu quả đáng kể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descr="Tải xuống APK UIT - ĐH CNTT cho Android - Phiên bản Mới Nhất" id="524" name="Google Shape;52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30"/>
          <p:cNvGrpSpPr/>
          <p:nvPr/>
        </p:nvGrpSpPr>
        <p:grpSpPr>
          <a:xfrm>
            <a:off x="9144000" y="-144661"/>
            <a:ext cx="9144000" cy="10431661"/>
            <a:chOff x="0" y="-38100"/>
            <a:chExt cx="2408296" cy="2747433"/>
          </a:xfrm>
        </p:grpSpPr>
        <p:sp>
          <p:nvSpPr>
            <p:cNvPr id="526" name="Google Shape;526;p30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0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Tóm Tắt Văn Bản Tiếng Anh (Siêu Hay) | KISS English" id="528" name="Google Shape;528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76833" y="3604662"/>
            <a:ext cx="7124428" cy="475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1"/>
          <p:cNvSpPr txBox="1"/>
          <p:nvPr/>
        </p:nvSpPr>
        <p:spPr>
          <a:xfrm>
            <a:off x="10662567" y="1286255"/>
            <a:ext cx="6053907" cy="1695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Chuyển tiếp sang kết luận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34" name="Google Shape;534;p31"/>
          <p:cNvSpPr/>
          <p:nvPr/>
        </p:nvSpPr>
        <p:spPr>
          <a:xfrm>
            <a:off x="13714853" y="9444597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1"/>
          <p:cNvSpPr/>
          <p:nvPr/>
        </p:nvSpPr>
        <p:spPr>
          <a:xfrm>
            <a:off x="5092801" y="9327592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1"/>
          <p:cNvSpPr/>
          <p:nvPr/>
        </p:nvSpPr>
        <p:spPr>
          <a:xfrm>
            <a:off x="16502195" y="7005168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13416095" y="-1410989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1"/>
          <p:cNvSpPr txBox="1"/>
          <p:nvPr/>
        </p:nvSpPr>
        <p:spPr>
          <a:xfrm>
            <a:off x="10304595" y="3743399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Quy trình nghiệp vụ là nền tảng cạnh tranh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BPMN hỗ trợ hiệu quả trong mô hình hóa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Phân tích cho thấy cơ hội cải tiến rõ ràng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Cần triển khai đồng bộ các giải pháp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Tiến tới kết luận và kiến nghị cuối cùng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descr="Tải xuống APK UIT - ĐH CNTT cho Android - Phiên bản Mới Nhất" id="539" name="Google Shape;539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61126" y="8698130"/>
            <a:ext cx="1492935" cy="1492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31"/>
          <p:cNvGrpSpPr/>
          <p:nvPr/>
        </p:nvGrpSpPr>
        <p:grpSpPr>
          <a:xfrm>
            <a:off x="0" y="-144661"/>
            <a:ext cx="9144000" cy="10431661"/>
            <a:chOff x="0" y="-38100"/>
            <a:chExt cx="2408296" cy="2747433"/>
          </a:xfrm>
        </p:grpSpPr>
        <p:sp>
          <p:nvSpPr>
            <p:cNvPr id="541" name="Google Shape;541;p31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1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 p14:dur="150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FF2"/>
            </a:gs>
            <a:gs pos="100000">
              <a:srgbClr val="FFFFFF"/>
            </a:gs>
          </a:gsLst>
          <a:lin ang="2700000" scaled="0"/>
        </a:gra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"/>
          <p:cNvSpPr txBox="1"/>
          <p:nvPr/>
        </p:nvSpPr>
        <p:spPr>
          <a:xfrm>
            <a:off x="3430571" y="3609441"/>
            <a:ext cx="6997673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Hoàn thành mục tiêu nghiên cứu đề ra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Cung cấp cái nhìn toàn diện về quy trình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Xác định được các điểm cần cải tiến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Đề xuất roadmap triển khai cụ thể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Góp phần nâng cao hiệu quả doanh nghiệp</a:t>
            </a:r>
            <a:endParaRPr/>
          </a:p>
        </p:txBody>
      </p:sp>
      <p:sp>
        <p:nvSpPr>
          <p:cNvPr id="548" name="Google Shape;548;p32"/>
          <p:cNvSpPr/>
          <p:nvPr/>
        </p:nvSpPr>
        <p:spPr>
          <a:xfrm>
            <a:off x="-2728720" y="0"/>
            <a:ext cx="4844679" cy="10287000"/>
          </a:xfrm>
          <a:custGeom>
            <a:rect b="b" l="l" r="r" t="t"/>
            <a:pathLst>
              <a:path extrusionOk="0" h="10287000" w="4844679">
                <a:moveTo>
                  <a:pt x="0" y="0"/>
                </a:moveTo>
                <a:lnTo>
                  <a:pt x="4844679" y="0"/>
                </a:lnTo>
                <a:lnTo>
                  <a:pt x="48446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6161" r="-5616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2"/>
          <p:cNvSpPr/>
          <p:nvPr/>
        </p:nvSpPr>
        <p:spPr>
          <a:xfrm>
            <a:off x="1355884" y="8229600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2"/>
          <p:cNvSpPr/>
          <p:nvPr/>
        </p:nvSpPr>
        <p:spPr>
          <a:xfrm>
            <a:off x="2638954" y="-1427548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2"/>
          <p:cNvSpPr/>
          <p:nvPr/>
        </p:nvSpPr>
        <p:spPr>
          <a:xfrm>
            <a:off x="12234683" y="7551838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2"/>
          <p:cNvSpPr/>
          <p:nvPr/>
        </p:nvSpPr>
        <p:spPr>
          <a:xfrm>
            <a:off x="12234683" y="135415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2"/>
          <p:cNvSpPr txBox="1"/>
          <p:nvPr/>
        </p:nvSpPr>
        <p:spPr>
          <a:xfrm>
            <a:off x="461193" y="723866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05867"/>
                </a:solidFill>
                <a:latin typeface="Calistoga"/>
                <a:ea typeface="Calistoga"/>
                <a:cs typeface="Calistoga"/>
                <a:sym typeface="Calistoga"/>
              </a:rPr>
              <a:t>Tổng kết</a:t>
            </a:r>
            <a:endParaRPr b="0" i="0" sz="5400" u="none" cap="none" strike="noStrike">
              <a:solidFill>
                <a:srgbClr val="20586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descr="Bộ Môn Tiếng Anh" id="554" name="Google Shape;554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94207" y="2847460"/>
            <a:ext cx="5274493" cy="4592079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</p:spTree>
  </p:cSld>
  <p:clrMapOvr>
    <a:masterClrMapping/>
  </p:clrMapOvr>
  <p:transition spd="slow" p14:dur="1500"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FF2"/>
            </a:gs>
            <a:gs pos="100000">
              <a:srgbClr val="FFFFFF"/>
            </a:gs>
          </a:gsLst>
          <a:lin ang="2700000" scaled="0"/>
        </a:gra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3"/>
          <p:cNvSpPr txBox="1"/>
          <p:nvPr/>
        </p:nvSpPr>
        <p:spPr>
          <a:xfrm>
            <a:off x="10869094" y="1006846"/>
            <a:ext cx="5874863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49707A"/>
                </a:solidFill>
                <a:latin typeface="Calistoga"/>
                <a:ea typeface="Calistoga"/>
                <a:cs typeface="Calistoga"/>
                <a:sym typeface="Calistoga"/>
              </a:rPr>
              <a:t>Kiến nghị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" name="Google Shape;560;p33"/>
          <p:cNvGrpSpPr/>
          <p:nvPr/>
        </p:nvGrpSpPr>
        <p:grpSpPr>
          <a:xfrm>
            <a:off x="0" y="-144661"/>
            <a:ext cx="9144000" cy="10431661"/>
            <a:chOff x="0" y="-38100"/>
            <a:chExt cx="2408296" cy="2747433"/>
          </a:xfrm>
        </p:grpSpPr>
        <p:sp>
          <p:nvSpPr>
            <p:cNvPr id="561" name="Google Shape;561;p33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3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33"/>
          <p:cNvSpPr/>
          <p:nvPr/>
        </p:nvSpPr>
        <p:spPr>
          <a:xfrm>
            <a:off x="708315" y="1279815"/>
            <a:ext cx="7727369" cy="7727369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5043" r="-2504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3"/>
          <p:cNvSpPr/>
          <p:nvPr/>
        </p:nvSpPr>
        <p:spPr>
          <a:xfrm>
            <a:off x="7860931" y="7727595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8" y="0"/>
                </a:lnTo>
                <a:lnTo>
                  <a:pt x="2566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3"/>
          <p:cNvSpPr/>
          <p:nvPr/>
        </p:nvSpPr>
        <p:spPr>
          <a:xfrm>
            <a:off x="-4586646" y="8404397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3"/>
          <p:cNvSpPr/>
          <p:nvPr/>
        </p:nvSpPr>
        <p:spPr>
          <a:xfrm>
            <a:off x="14094575" y="9355975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0"/>
                </a:lnTo>
                <a:lnTo>
                  <a:pt x="0" y="1862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3"/>
          <p:cNvSpPr/>
          <p:nvPr/>
        </p:nvSpPr>
        <p:spPr>
          <a:xfrm rot="-9993789">
            <a:off x="3553894" y="-1099690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3"/>
          <p:cNvSpPr txBox="1"/>
          <p:nvPr/>
        </p:nvSpPr>
        <p:spPr>
          <a:xfrm>
            <a:off x="10264485" y="2796742"/>
            <a:ext cx="7315200" cy="520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Đầu tư nâng cấp hệ thống công nghệ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Đào tạo nâng cao năng lực nhân sự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Chuẩn hóa toàn bộ quy trình nghiệp vụ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Áp dụng KPI đo lường hiệu quả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Cải tiến liên tục dựa trên phản hồi</a:t>
            </a:r>
            <a:endParaRPr/>
          </a:p>
        </p:txBody>
      </p:sp>
    </p:spTree>
  </p:cSld>
  <p:clrMapOvr>
    <a:masterClrMapping/>
  </p:clrMapOvr>
  <p:transition spd="slow" p14:dur="800">
    <p:circl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707A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4"/>
          <p:cNvSpPr/>
          <p:nvPr/>
        </p:nvSpPr>
        <p:spPr>
          <a:xfrm>
            <a:off x="-1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4999"/>
            </a:blip>
            <a:stretch>
              <a:fillRect b="-9217" l="0" r="0" t="-92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4"/>
          <p:cNvSpPr txBox="1"/>
          <p:nvPr/>
        </p:nvSpPr>
        <p:spPr>
          <a:xfrm>
            <a:off x="3778482" y="3732594"/>
            <a:ext cx="11690118" cy="3046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21"/>
              <a:buFont typeface="Arial"/>
              <a:buNone/>
            </a:pPr>
            <a:r>
              <a:rPr b="0" i="0" lang="en-US" sz="6221" u="none" cap="none" strike="noStrike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Cảm ơn quý thầy cô và các bạn đã lắng nghe bài thuyết trình.</a:t>
            </a:r>
            <a:endParaRPr/>
          </a:p>
          <a:p>
            <a:pPr indent="0" lvl="0" marL="0" marR="0" rtl="0" algn="ctr">
              <a:lnSpc>
                <a:spcPct val="143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4"/>
          <p:cNvSpPr/>
          <p:nvPr/>
        </p:nvSpPr>
        <p:spPr>
          <a:xfrm rot="-2779280">
            <a:off x="16057484" y="3086099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4"/>
          <p:cNvSpPr/>
          <p:nvPr/>
        </p:nvSpPr>
        <p:spPr>
          <a:xfrm>
            <a:off x="4859879" y="9051835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4"/>
          <p:cNvSpPr/>
          <p:nvPr/>
        </p:nvSpPr>
        <p:spPr>
          <a:xfrm>
            <a:off x="7137810" y="-402670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0"/>
                </a:lnTo>
                <a:lnTo>
                  <a:pt x="0" y="1862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4"/>
          <p:cNvSpPr/>
          <p:nvPr/>
        </p:nvSpPr>
        <p:spPr>
          <a:xfrm>
            <a:off x="-3302000" y="4002217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FF2"/>
            </a:gs>
            <a:gs pos="100000">
              <a:srgbClr val="FFFFFF"/>
            </a:gs>
          </a:gsLst>
          <a:lin ang="2700000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1028697" y="3716684"/>
            <a:ext cx="2292061" cy="50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98C2CD"/>
                </a:solidFill>
                <a:latin typeface="Calistoga"/>
                <a:ea typeface="Calistoga"/>
                <a:cs typeface="Calistoga"/>
                <a:sym typeface="Calistoga"/>
              </a:rPr>
              <a:t>Phạm vi:</a:t>
            </a:r>
            <a:endParaRPr b="0" i="0" sz="3200" u="none" cap="none" strike="noStrike">
              <a:solidFill>
                <a:srgbClr val="98C2CD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2800949" y="3685370"/>
            <a:ext cx="10218266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6 quy trình nghiệp vụ chính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 rot="-4413635">
            <a:off x="-1032174" y="8163031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 rot="-10292438">
            <a:off x="3504020" y="-2136529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2"/>
                </a:lnTo>
                <a:lnTo>
                  <a:pt x="0" y="3032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12234683" y="7551838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-2375986" y="871572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49707A"/>
                </a:solidFill>
                <a:latin typeface="Calistoga"/>
                <a:ea typeface="Calistoga"/>
                <a:cs typeface="Calistoga"/>
                <a:sym typeface="Calistoga"/>
              </a:rPr>
              <a:t>Phạm vi và phương pháp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1028698" y="4709871"/>
            <a:ext cx="2609650" cy="50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98C2CD"/>
                </a:solidFill>
                <a:latin typeface="Calistoga"/>
                <a:ea typeface="Calistoga"/>
                <a:cs typeface="Calistoga"/>
                <a:sym typeface="Calistoga"/>
              </a:rPr>
              <a:t>Phương pháp:</a:t>
            </a:r>
            <a:endParaRPr b="0" i="0" sz="3200" u="none" cap="none" strike="noStrike">
              <a:solidFill>
                <a:srgbClr val="98C2CD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773102" y="4678557"/>
            <a:ext cx="9246113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Mô hình hóa BPMN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028698" y="5726644"/>
            <a:ext cx="3562551" cy="50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98C2CD"/>
                </a:solidFill>
                <a:latin typeface="Calistoga"/>
                <a:ea typeface="Calistoga"/>
                <a:cs typeface="Calistoga"/>
                <a:sym typeface="Calistoga"/>
              </a:rPr>
              <a:t>Thu thập dữ liệu:</a:t>
            </a:r>
            <a:endParaRPr b="0" i="0" sz="3200" u="none" cap="none" strike="noStrike">
              <a:solidFill>
                <a:srgbClr val="98C2CD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235114" y="5695330"/>
            <a:ext cx="8784101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Phỏng vấn và quan sát</a:t>
            </a:r>
            <a:endParaRPr b="1" i="0" sz="18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028697" y="6743417"/>
            <a:ext cx="2292061" cy="50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98C2CD"/>
                </a:solidFill>
                <a:latin typeface="Calistoga"/>
                <a:ea typeface="Calistoga"/>
                <a:cs typeface="Calistoga"/>
                <a:sym typeface="Calistoga"/>
              </a:rPr>
              <a:t>Phân tích:</a:t>
            </a:r>
            <a:endParaRPr b="0" i="0" sz="3200" u="none" cap="none" strike="noStrike">
              <a:solidFill>
                <a:srgbClr val="98C2CD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024890" y="6712103"/>
            <a:ext cx="9994325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Định tính và định lượng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1028698" y="7727640"/>
            <a:ext cx="2936909" cy="50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98C2CD"/>
                </a:solidFill>
                <a:latin typeface="Calistoga"/>
                <a:ea typeface="Calistoga"/>
                <a:cs typeface="Calistoga"/>
                <a:sym typeface="Calistoga"/>
              </a:rPr>
              <a:t>Đề xuất cải tiến:</a:t>
            </a:r>
            <a:endParaRPr b="0" i="0" sz="3200" u="none" cap="none" strike="noStrike">
              <a:solidFill>
                <a:srgbClr val="98C2CD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4302492" y="7696326"/>
            <a:ext cx="8716723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Dựa trên kết quả phân tích.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+ Phương Pháp Tư Duy Nền Tảng Hiện Nay – Clevai Math" id="149" name="Google Shape;14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91306" y="1719176"/>
            <a:ext cx="7896694" cy="8631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ải xuống APK UIT - ĐH CNTT cho Android - Phiên bản Mới Nhất" id="150" name="Google Shape;15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99226" y="125104"/>
            <a:ext cx="1492935" cy="149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FF2"/>
            </a:gs>
            <a:gs pos="100000">
              <a:srgbClr val="FFFFFF"/>
            </a:gs>
          </a:gsLst>
          <a:lin ang="2700000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5"/>
          <p:cNvGrpSpPr/>
          <p:nvPr/>
        </p:nvGrpSpPr>
        <p:grpSpPr>
          <a:xfrm>
            <a:off x="11420977" y="3365903"/>
            <a:ext cx="5302405" cy="1097902"/>
            <a:chOff x="0" y="0"/>
            <a:chExt cx="2342659" cy="857492"/>
          </a:xfrm>
        </p:grpSpPr>
        <p:sp>
          <p:nvSpPr>
            <p:cNvPr id="156" name="Google Shape;156;p5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76A2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5"/>
          <p:cNvGrpSpPr/>
          <p:nvPr/>
        </p:nvGrpSpPr>
        <p:grpSpPr>
          <a:xfrm>
            <a:off x="5803545" y="5150419"/>
            <a:ext cx="5302406" cy="1097902"/>
            <a:chOff x="0" y="0"/>
            <a:chExt cx="2342659" cy="857492"/>
          </a:xfrm>
        </p:grpSpPr>
        <p:sp>
          <p:nvSpPr>
            <p:cNvPr id="159" name="Google Shape;159;p5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578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5"/>
          <p:cNvGrpSpPr/>
          <p:nvPr/>
        </p:nvGrpSpPr>
        <p:grpSpPr>
          <a:xfrm>
            <a:off x="8580182" y="7124808"/>
            <a:ext cx="5296584" cy="1097902"/>
            <a:chOff x="0" y="0"/>
            <a:chExt cx="2342659" cy="85749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5"/>
          <p:cNvSpPr/>
          <p:nvPr/>
        </p:nvSpPr>
        <p:spPr>
          <a:xfrm>
            <a:off x="1920230" y="8931979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-3587444" y="462806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5"/>
                </a:lnTo>
                <a:lnTo>
                  <a:pt x="0" y="2766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square with white text&#10;&#10;AI-generated content may be incorrect." id="166" name="Google Shape;16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87829"/>
            <a:ext cx="5227055" cy="5227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5"/>
          <p:cNvGrpSpPr/>
          <p:nvPr/>
        </p:nvGrpSpPr>
        <p:grpSpPr>
          <a:xfrm>
            <a:off x="5803545" y="3365903"/>
            <a:ext cx="5302405" cy="1097902"/>
            <a:chOff x="0" y="0"/>
            <a:chExt cx="2342659" cy="857492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76A2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5"/>
          <p:cNvSpPr txBox="1"/>
          <p:nvPr/>
        </p:nvSpPr>
        <p:spPr>
          <a:xfrm>
            <a:off x="5488518" y="3753875"/>
            <a:ext cx="1578952" cy="50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01.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6757557" y="3641800"/>
            <a:ext cx="413212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Thành viên của FPT Retail thuộc Tập đoàn FPT</a:t>
            </a:r>
            <a:endParaRPr b="1" i="0" sz="1800" u="none" cap="none" strike="noStrike">
              <a:solidFill>
                <a:srgbClr val="FFFFFF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11128125" y="3741234"/>
            <a:ext cx="1578952" cy="50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02.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6757557" y="5442222"/>
            <a:ext cx="41321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Hơn 2.025 nhà thuốc trên 63 tỉnh thành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5488518" y="5484569"/>
            <a:ext cx="1578952" cy="50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03.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12414270" y="3607149"/>
            <a:ext cx="413212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 Chuỗi nhà thuốc dẫn đầu thị trường Việt Nam </a:t>
            </a:r>
            <a:endParaRPr/>
          </a:p>
        </p:txBody>
      </p:sp>
      <p:grpSp>
        <p:nvGrpSpPr>
          <p:cNvPr id="176" name="Google Shape;176;p5"/>
          <p:cNvGrpSpPr/>
          <p:nvPr/>
        </p:nvGrpSpPr>
        <p:grpSpPr>
          <a:xfrm>
            <a:off x="11420976" y="5173074"/>
            <a:ext cx="5302406" cy="1097902"/>
            <a:chOff x="0" y="0"/>
            <a:chExt cx="2342659" cy="857492"/>
          </a:xfrm>
        </p:grpSpPr>
        <p:sp>
          <p:nvSpPr>
            <p:cNvPr id="177" name="Google Shape;177;p5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578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5"/>
          <p:cNvSpPr txBox="1"/>
          <p:nvPr/>
        </p:nvSpPr>
        <p:spPr>
          <a:xfrm>
            <a:off x="12414226" y="5460671"/>
            <a:ext cx="41321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 Phục vụ hơn 20 triệu khách hàng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11128125" y="5470866"/>
            <a:ext cx="1578952" cy="50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04.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9744639" y="7386243"/>
            <a:ext cx="4132127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 Ứng dụng công nghệ hiện đại trong vận hành</a:t>
            </a:r>
            <a:endParaRPr b="1" i="0" sz="2400" u="none" cap="none" strike="noStrike">
              <a:solidFill>
                <a:srgbClr val="FFFFFF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8339237" y="7422600"/>
            <a:ext cx="1578952" cy="50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05.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3003082" y="1167706"/>
            <a:ext cx="12761646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49707A"/>
                </a:solidFill>
                <a:latin typeface="Calistoga"/>
                <a:ea typeface="Calistoga"/>
                <a:cs typeface="Calistoga"/>
                <a:sym typeface="Calistoga"/>
              </a:rPr>
              <a:t>Giới thiệu chung về FPT Long Châu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ải xuống APK UIT - ĐH CNTT cho Android - Phiên bản Mới Nhất" id="184" name="Google Shape;18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08349" y="8586605"/>
            <a:ext cx="1604460" cy="160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FF2"/>
            </a:gs>
            <a:gs pos="100000">
              <a:srgbClr val="FFFFFF"/>
            </a:gs>
          </a:gsLst>
          <a:lin ang="2700000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1448679" y="395891"/>
            <a:ext cx="8577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49707A"/>
                </a:solidFill>
                <a:latin typeface="Calistoga"/>
                <a:ea typeface="Calistoga"/>
                <a:cs typeface="Calistoga"/>
                <a:sym typeface="Calistoga"/>
              </a:rPr>
              <a:t>Sứ Mệnh</a:t>
            </a:r>
            <a:endParaRPr b="0" i="0" sz="5400" u="none" cap="none" strike="noStrike">
              <a:solidFill>
                <a:srgbClr val="49707A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-879668" y="9064511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8" y="0"/>
                </a:lnTo>
                <a:lnTo>
                  <a:pt x="2566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12135927" y="150545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2"/>
                </a:lnTo>
                <a:lnTo>
                  <a:pt x="0" y="3032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9144000" y="9192589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3"/>
                </a:lnTo>
                <a:lnTo>
                  <a:pt x="0" y="303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-4537268" y="-780481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659315" y="4296854"/>
            <a:ext cx="11993078" cy="55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Cung cấp sản phẩm chăm sóc sức khỏe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659315" y="5066565"/>
            <a:ext cx="11993078" cy="55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Đúng thuốc - Đúng liều - Đúng cách - Đúng giá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659315" y="5836277"/>
            <a:ext cx="11993078" cy="55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Đến mọi người dân Việt Nam</a:t>
            </a:r>
            <a:endParaRPr/>
          </a:p>
        </p:txBody>
      </p:sp>
      <p:sp>
        <p:nvSpPr>
          <p:cNvPr id="197" name="Google Shape;197;p6"/>
          <p:cNvSpPr txBox="1"/>
          <p:nvPr/>
        </p:nvSpPr>
        <p:spPr>
          <a:xfrm>
            <a:off x="659315" y="6552808"/>
            <a:ext cx="11993078" cy="55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Cam kết chất lượng và an toàn</a:t>
            </a:r>
            <a:endParaRPr/>
          </a:p>
        </p:txBody>
      </p:sp>
      <p:sp>
        <p:nvSpPr>
          <p:cNvPr id="198" name="Google Shape;198;p6"/>
          <p:cNvSpPr txBox="1"/>
          <p:nvPr/>
        </p:nvSpPr>
        <p:spPr>
          <a:xfrm>
            <a:off x="659315" y="7263993"/>
            <a:ext cx="11993078" cy="55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Phục vụ với tâm huyết và chuyên nghiệp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descr="Giới thiệu nhà thuốc Long Châu - Nhà thuốc FPT Long Châu" id="199" name="Google Shape;19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7234" y="3168722"/>
            <a:ext cx="5895789" cy="589578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descr="Tải xuống APK UIT - ĐH CNTT cho Android - Phiên bản Mới Nhất" id="200" name="Google Shape;20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08349" y="8586605"/>
            <a:ext cx="1604460" cy="160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FF2"/>
            </a:gs>
            <a:gs pos="100000">
              <a:srgbClr val="FFFFFF"/>
            </a:gs>
          </a:gsLst>
          <a:lin ang="27000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/>
          <p:nvPr/>
        </p:nvSpPr>
        <p:spPr>
          <a:xfrm rot="-2870924">
            <a:off x="15976231" y="363370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8" y="0"/>
                </a:lnTo>
                <a:lnTo>
                  <a:pt x="2566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-1064372" y="7742059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2"/>
                </a:lnTo>
                <a:lnTo>
                  <a:pt x="0" y="3032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7"/>
          <p:cNvGrpSpPr/>
          <p:nvPr/>
        </p:nvGrpSpPr>
        <p:grpSpPr>
          <a:xfrm>
            <a:off x="1878668" y="3440814"/>
            <a:ext cx="1743260" cy="3587038"/>
            <a:chOff x="0" y="0"/>
            <a:chExt cx="1102601" cy="1576509"/>
          </a:xfrm>
        </p:grpSpPr>
        <p:sp>
          <p:nvSpPr>
            <p:cNvPr id="208" name="Google Shape;208;p7"/>
            <p:cNvSpPr/>
            <p:nvPr/>
          </p:nvSpPr>
          <p:spPr>
            <a:xfrm>
              <a:off x="0" y="0"/>
              <a:ext cx="1102601" cy="1576509"/>
            </a:xfrm>
            <a:custGeom>
              <a:rect b="b" l="l" r="r" t="t"/>
              <a:pathLst>
                <a:path extrusionOk="0" h="1576509" w="1102601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547010"/>
                  </a:lnTo>
                  <a:cubicBezTo>
                    <a:pt x="1102601" y="1563302"/>
                    <a:pt x="1089394" y="1576509"/>
                    <a:pt x="1073102" y="1576509"/>
                  </a:cubicBezTo>
                  <a:lnTo>
                    <a:pt x="29498" y="1576509"/>
                  </a:lnTo>
                  <a:cubicBezTo>
                    <a:pt x="13207" y="1576509"/>
                    <a:pt x="0" y="1563302"/>
                    <a:pt x="0" y="1547010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98C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0" y="85725"/>
              <a:ext cx="1102601" cy="1490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205867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Trở thành</a:t>
              </a:r>
              <a:br>
                <a:rPr b="1" i="0" lang="en-US" sz="2400" u="none" cap="none" strike="noStrike">
                  <a:solidFill>
                    <a:srgbClr val="205867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</a:br>
              <a:r>
                <a:rPr b="1" i="0" lang="en-US" sz="2400" u="none" cap="none" strike="noStrike">
                  <a:solidFill>
                    <a:srgbClr val="205867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nhà thuốc số 1</a:t>
              </a:r>
              <a:br>
                <a:rPr b="1" i="0" lang="en-US" sz="2400" u="none" cap="none" strike="noStrike">
                  <a:solidFill>
                    <a:srgbClr val="205867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</a:br>
              <a:r>
                <a:rPr b="1" i="0" lang="en-US" sz="2400" u="none" cap="none" strike="noStrike">
                  <a:solidFill>
                    <a:srgbClr val="205867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Việt Nam</a:t>
              </a:r>
              <a:endParaRPr b="1" i="0" sz="2400" u="none" cap="none" strike="noStrike">
                <a:solidFill>
                  <a:srgbClr val="205867"/>
                </a:solidFill>
                <a:latin typeface="Nunito Medium"/>
                <a:ea typeface="Nunito Medium"/>
                <a:cs typeface="Nunito Medium"/>
                <a:sym typeface="Nunito Medium"/>
              </a:endParaRPr>
            </a:p>
          </p:txBody>
        </p:sp>
      </p:grpSp>
      <p:grpSp>
        <p:nvGrpSpPr>
          <p:cNvPr id="210" name="Google Shape;210;p7"/>
          <p:cNvGrpSpPr/>
          <p:nvPr/>
        </p:nvGrpSpPr>
        <p:grpSpPr>
          <a:xfrm>
            <a:off x="7870518" y="3440815"/>
            <a:ext cx="1743260" cy="3587037"/>
            <a:chOff x="0" y="0"/>
            <a:chExt cx="1102601" cy="1576509"/>
          </a:xfrm>
        </p:grpSpPr>
        <p:sp>
          <p:nvSpPr>
            <p:cNvPr id="211" name="Google Shape;211;p7"/>
            <p:cNvSpPr/>
            <p:nvPr/>
          </p:nvSpPr>
          <p:spPr>
            <a:xfrm>
              <a:off x="0" y="0"/>
              <a:ext cx="1102601" cy="1576509"/>
            </a:xfrm>
            <a:custGeom>
              <a:rect b="b" l="l" r="r" t="t"/>
              <a:pathLst>
                <a:path extrusionOk="0" h="1576509" w="1102601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547010"/>
                  </a:lnTo>
                  <a:cubicBezTo>
                    <a:pt x="1102601" y="1563302"/>
                    <a:pt x="1089394" y="1576509"/>
                    <a:pt x="1073102" y="1576509"/>
                  </a:cubicBezTo>
                  <a:lnTo>
                    <a:pt x="29498" y="1576509"/>
                  </a:lnTo>
                  <a:cubicBezTo>
                    <a:pt x="13207" y="1576509"/>
                    <a:pt x="0" y="1563302"/>
                    <a:pt x="0" y="1547010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76A2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 txBox="1"/>
            <p:nvPr/>
          </p:nvSpPr>
          <p:spPr>
            <a:xfrm>
              <a:off x="0" y="85725"/>
              <a:ext cx="1102601" cy="1490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Về công nghệ </a:t>
              </a:r>
              <a:endParaRPr/>
            </a:p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và</a:t>
              </a:r>
              <a:br>
                <a:rPr b="1" i="0" lang="en-US" sz="2400" u="none" cap="none" strike="noStrike">
                  <a:solidFill>
                    <a:schemeClr val="dk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</a:br>
              <a:r>
                <a:rPr b="1" i="0" lang="en-US" sz="2400" u="none" cap="none" strike="noStrike">
                  <a:solidFill>
                    <a:schemeClr val="dk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chuyển đổi</a:t>
              </a:r>
              <a:br>
                <a:rPr b="1" i="0" lang="en-US" sz="2400" u="none" cap="none" strike="noStrike">
                  <a:solidFill>
                    <a:schemeClr val="dk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</a:br>
              <a:r>
                <a:rPr b="1" i="0" lang="en-US" sz="2400" u="none" cap="none" strike="noStrike">
                  <a:solidFill>
                    <a:schemeClr val="dk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số</a:t>
              </a:r>
              <a:endParaRPr b="1" i="0" sz="2400" u="none" cap="none" strike="noStrik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endParaRPr>
            </a:p>
          </p:txBody>
        </p:sp>
      </p:grpSp>
      <p:grpSp>
        <p:nvGrpSpPr>
          <p:cNvPr id="213" name="Google Shape;213;p7"/>
          <p:cNvGrpSpPr/>
          <p:nvPr/>
        </p:nvGrpSpPr>
        <p:grpSpPr>
          <a:xfrm>
            <a:off x="10981586" y="3440813"/>
            <a:ext cx="1743260" cy="3587037"/>
            <a:chOff x="0" y="0"/>
            <a:chExt cx="1102601" cy="1576509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1102601" cy="1576509"/>
            </a:xfrm>
            <a:custGeom>
              <a:rect b="b" l="l" r="r" t="t"/>
              <a:pathLst>
                <a:path extrusionOk="0" h="1576509" w="1102601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547010"/>
                  </a:lnTo>
                  <a:cubicBezTo>
                    <a:pt x="1102601" y="1563302"/>
                    <a:pt x="1089394" y="1576509"/>
                    <a:pt x="1073102" y="1576509"/>
                  </a:cubicBezTo>
                  <a:lnTo>
                    <a:pt x="29498" y="1576509"/>
                  </a:lnTo>
                  <a:cubicBezTo>
                    <a:pt x="13207" y="1576509"/>
                    <a:pt x="0" y="1563302"/>
                    <a:pt x="0" y="1547010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578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 txBox="1"/>
            <p:nvPr/>
          </p:nvSpPr>
          <p:spPr>
            <a:xfrm>
              <a:off x="0" y="85725"/>
              <a:ext cx="1102601" cy="1490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Về chất lượng dịch vụ khách hàng</a:t>
              </a:r>
              <a:endParaRPr/>
            </a:p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7"/>
          <p:cNvGrpSpPr/>
          <p:nvPr/>
        </p:nvGrpSpPr>
        <p:grpSpPr>
          <a:xfrm>
            <a:off x="14427520" y="3440814"/>
            <a:ext cx="1743260" cy="3587036"/>
            <a:chOff x="0" y="0"/>
            <a:chExt cx="1102601" cy="1576509"/>
          </a:xfrm>
        </p:grpSpPr>
        <p:sp>
          <p:nvSpPr>
            <p:cNvPr id="217" name="Google Shape;217;p7"/>
            <p:cNvSpPr/>
            <p:nvPr/>
          </p:nvSpPr>
          <p:spPr>
            <a:xfrm>
              <a:off x="0" y="0"/>
              <a:ext cx="1102601" cy="1576509"/>
            </a:xfrm>
            <a:custGeom>
              <a:rect b="b" l="l" r="r" t="t"/>
              <a:pathLst>
                <a:path extrusionOk="0" h="1576509" w="1102601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547010"/>
                  </a:lnTo>
                  <a:cubicBezTo>
                    <a:pt x="1102601" y="1563302"/>
                    <a:pt x="1089394" y="1576509"/>
                    <a:pt x="1073102" y="1576509"/>
                  </a:cubicBezTo>
                  <a:lnTo>
                    <a:pt x="29498" y="1576509"/>
                  </a:lnTo>
                  <a:cubicBezTo>
                    <a:pt x="13207" y="1576509"/>
                    <a:pt x="0" y="1563302"/>
                    <a:pt x="0" y="1547010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 txBox="1"/>
            <p:nvPr/>
          </p:nvSpPr>
          <p:spPr>
            <a:xfrm>
              <a:off x="0" y="85725"/>
              <a:ext cx="1102601" cy="1490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Dẫn đầu </a:t>
              </a:r>
              <a:br>
                <a:rPr b="1" i="0" lang="en-US" sz="2400" u="none" cap="none" strike="noStrike">
                  <a:solidFill>
                    <a:schemeClr val="lt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</a:br>
              <a:r>
                <a:rPr b="1" i="0" lang="en-US" sz="2400" u="none" cap="none" strike="noStrike">
                  <a:solidFill>
                    <a:schemeClr val="lt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xu hướng </a:t>
              </a:r>
              <a:br>
                <a:rPr b="1" i="0" lang="en-US" sz="2400" u="none" cap="none" strike="noStrike">
                  <a:solidFill>
                    <a:schemeClr val="lt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</a:br>
              <a:r>
                <a:rPr b="1" i="0" lang="en-US" sz="2400" u="none" cap="none" strike="noStrike">
                  <a:solidFill>
                    <a:schemeClr val="lt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ngành </a:t>
              </a:r>
              <a:br>
                <a:rPr b="1" i="0" lang="en-US" sz="2400" u="none" cap="none" strike="noStrike">
                  <a:solidFill>
                    <a:schemeClr val="lt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</a:br>
              <a:r>
                <a:rPr b="1" i="0" lang="en-US" sz="2400" u="none" cap="none" strike="noStrike">
                  <a:solidFill>
                    <a:schemeClr val="lt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dược bán </a:t>
              </a:r>
              <a:br>
                <a:rPr b="1" i="0" lang="en-US" sz="2400" u="none" cap="none" strike="noStrike">
                  <a:solidFill>
                    <a:schemeClr val="lt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</a:br>
              <a:r>
                <a:rPr b="1" i="0" lang="en-US" sz="2400" u="none" cap="none" strike="noStrike">
                  <a:solidFill>
                    <a:schemeClr val="lt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lẻ</a:t>
              </a:r>
              <a:endParaRPr b="1" i="0" sz="2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endParaRPr>
            </a:p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7"/>
          <p:cNvSpPr/>
          <p:nvPr/>
        </p:nvSpPr>
        <p:spPr>
          <a:xfrm>
            <a:off x="-3895359" y="845562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"/>
          <p:cNvSpPr txBox="1"/>
          <p:nvPr/>
        </p:nvSpPr>
        <p:spPr>
          <a:xfrm>
            <a:off x="2997091" y="501290"/>
            <a:ext cx="8577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49707A"/>
                </a:solidFill>
                <a:latin typeface="Calistoga"/>
                <a:ea typeface="Calistoga"/>
                <a:cs typeface="Calistoga"/>
                <a:sym typeface="Calistoga"/>
              </a:rPr>
              <a:t>Tầm Nhìn</a:t>
            </a:r>
            <a:endParaRPr b="0" i="0" sz="5400" u="none" cap="none" strike="noStrike">
              <a:solidFill>
                <a:srgbClr val="49707A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4759450" y="3440814"/>
            <a:ext cx="1743260" cy="3587038"/>
          </a:xfrm>
          <a:custGeom>
            <a:rect b="b" l="l" r="r" t="t"/>
            <a:pathLst>
              <a:path extrusionOk="0" h="1576509" w="1102601">
                <a:moveTo>
                  <a:pt x="29498" y="0"/>
                </a:moveTo>
                <a:lnTo>
                  <a:pt x="1073102" y="0"/>
                </a:lnTo>
                <a:cubicBezTo>
                  <a:pt x="1080926" y="0"/>
                  <a:pt x="1088429" y="3108"/>
                  <a:pt x="1093961" y="8640"/>
                </a:cubicBezTo>
                <a:cubicBezTo>
                  <a:pt x="1099493" y="14172"/>
                  <a:pt x="1102601" y="21675"/>
                  <a:pt x="1102601" y="29498"/>
                </a:cubicBezTo>
                <a:lnTo>
                  <a:pt x="1102601" y="1547010"/>
                </a:lnTo>
                <a:cubicBezTo>
                  <a:pt x="1102601" y="1563302"/>
                  <a:pt x="1089394" y="1576509"/>
                  <a:pt x="1073102" y="1576509"/>
                </a:cubicBezTo>
                <a:lnTo>
                  <a:pt x="29498" y="1576509"/>
                </a:lnTo>
                <a:cubicBezTo>
                  <a:pt x="13207" y="1576509"/>
                  <a:pt x="0" y="1563302"/>
                  <a:pt x="0" y="1547010"/>
                </a:cubicBezTo>
                <a:lnTo>
                  <a:pt x="0" y="29498"/>
                </a:lnTo>
                <a:cubicBezTo>
                  <a:pt x="0" y="13207"/>
                  <a:pt x="13207" y="0"/>
                  <a:pt x="29498" y="0"/>
                </a:cubicBezTo>
                <a:close/>
              </a:path>
            </a:pathLst>
          </a:custGeom>
          <a:solidFill>
            <a:srgbClr val="98C2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6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05867"/>
                </a:solidFill>
                <a:latin typeface="Nunito Medium"/>
                <a:ea typeface="Nunito Medium"/>
                <a:cs typeface="Nunito Medium"/>
                <a:sym typeface="Nunito Medium"/>
              </a:rPr>
              <a:t>Về quy mô và </a:t>
            </a:r>
            <a:endParaRPr/>
          </a:p>
          <a:p>
            <a:pPr indent="0" lvl="0" marL="0" marR="0" rtl="0" algn="ctr">
              <a:lnSpc>
                <a:spcPct val="106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05867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độ phủ</a:t>
            </a:r>
            <a:endParaRPr b="1" i="0" sz="2400" u="none" cap="none" strike="noStrike">
              <a:solidFill>
                <a:srgbClr val="205867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ctr">
              <a:lnSpc>
                <a:spcPct val="106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05867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địa lý</a:t>
            </a:r>
            <a:endParaRPr b="1" i="0" sz="2400" u="none" cap="none" strike="noStrike">
              <a:solidFill>
                <a:srgbClr val="205867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ải xuống APK UIT - ĐH CNTT cho Android - Phiên bản Mới Nhất" id="222" name="Google Shape;22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08349" y="8586605"/>
            <a:ext cx="1604460" cy="160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"/>
          <p:cNvSpPr txBox="1"/>
          <p:nvPr/>
        </p:nvSpPr>
        <p:spPr>
          <a:xfrm>
            <a:off x="1153686" y="3694958"/>
            <a:ext cx="10218266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Khách hàng là trung tâm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8"/>
          <p:cNvSpPr/>
          <p:nvPr/>
        </p:nvSpPr>
        <p:spPr>
          <a:xfrm rot="-4413635">
            <a:off x="-1032174" y="8163031"/>
            <a:ext cx="2566139" cy="4114800"/>
          </a:xfrm>
          <a:custGeom>
            <a:rect b="b" l="l" r="r" t="t"/>
            <a:pathLst>
              <a:path extrusionOk="0"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8"/>
          <p:cNvSpPr/>
          <p:nvPr/>
        </p:nvSpPr>
        <p:spPr>
          <a:xfrm rot="-10292438">
            <a:off x="3504020" y="-2136529"/>
            <a:ext cx="7315200" cy="3032483"/>
          </a:xfrm>
          <a:custGeom>
            <a:rect b="b" l="l" r="r" t="t"/>
            <a:pathLst>
              <a:path extrusionOk="0" h="3032483" w="7315200">
                <a:moveTo>
                  <a:pt x="0" y="0"/>
                </a:moveTo>
                <a:lnTo>
                  <a:pt x="7315200" y="0"/>
                </a:lnTo>
                <a:lnTo>
                  <a:pt x="7315200" y="3032482"/>
                </a:lnTo>
                <a:lnTo>
                  <a:pt x="0" y="3032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2234683" y="7551838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-2375986" y="871572"/>
            <a:ext cx="13530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49707A"/>
                </a:solidFill>
                <a:latin typeface="Calistoga"/>
                <a:ea typeface="Calistoga"/>
                <a:cs typeface="Calistoga"/>
                <a:sym typeface="Calistoga"/>
              </a:rPr>
              <a:t>Giá trị cốt lõi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 txBox="1"/>
          <p:nvPr/>
        </p:nvSpPr>
        <p:spPr>
          <a:xfrm>
            <a:off x="1153686" y="4678557"/>
            <a:ext cx="9246113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Minh bạch trong mọi hoạt động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 txBox="1"/>
          <p:nvPr/>
        </p:nvSpPr>
        <p:spPr>
          <a:xfrm>
            <a:off x="1153686" y="5705512"/>
            <a:ext cx="8784101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Chất lượng là ưu tiên hàng đầu</a:t>
            </a:r>
            <a:endParaRPr b="1" i="0" sz="18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1153686" y="6732467"/>
            <a:ext cx="9994325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Giá cả hợp lí và cạnh tranh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1153686" y="7716066"/>
            <a:ext cx="8716723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Đội ngủ chuyên môn cao, phục vụ tận tâm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ải xuống APK UIT - ĐH CNTT cho Android - Phiên bản Mới Nhất" id="236" name="Google Shape;23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99226" y="125104"/>
            <a:ext cx="1492935" cy="1492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á trị cốt lõi là gì? Xây dựng giá trị cốt lõi của doanh nghiệp" id="237" name="Google Shape;23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74673" y="2735162"/>
            <a:ext cx="10117488" cy="578102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FF2"/>
            </a:gs>
            <a:gs pos="100000">
              <a:srgbClr val="FFFFFF"/>
            </a:gs>
          </a:gsLst>
          <a:lin ang="2700000" scaled="0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9"/>
          <p:cNvGrpSpPr/>
          <p:nvPr/>
        </p:nvGrpSpPr>
        <p:grpSpPr>
          <a:xfrm>
            <a:off x="9144000" y="-144661"/>
            <a:ext cx="9144000" cy="10431661"/>
            <a:chOff x="0" y="-38100"/>
            <a:chExt cx="2408296" cy="2747433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707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9"/>
          <p:cNvSpPr/>
          <p:nvPr/>
        </p:nvSpPr>
        <p:spPr>
          <a:xfrm>
            <a:off x="11656389" y="7882248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/>
          <p:nvPr/>
        </p:nvSpPr>
        <p:spPr>
          <a:xfrm rot="8449298">
            <a:off x="7575064" y="-206405"/>
            <a:ext cx="7315200" cy="2766476"/>
          </a:xfrm>
          <a:custGeom>
            <a:rect b="b" l="l" r="r" t="t"/>
            <a:pathLst>
              <a:path extrusionOk="0" h="2766476" w="7315200">
                <a:moveTo>
                  <a:pt x="0" y="0"/>
                </a:moveTo>
                <a:lnTo>
                  <a:pt x="7315200" y="0"/>
                </a:lnTo>
                <a:lnTo>
                  <a:pt x="7315200" y="2766476"/>
                </a:lnTo>
                <a:lnTo>
                  <a:pt x="0" y="2766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ruyện Lịch Sử - Offline - Tải file apk ứng dụng history miễn phí | Linhlux  - Tải về apk, ứng dụng, hướng dẫn, tài liệu phần mềm miễn phí cho Android." id="247" name="Google Shape;24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32785" y="2118634"/>
            <a:ext cx="7317466" cy="7317466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248" name="Google Shape;248;p9"/>
          <p:cNvSpPr txBox="1"/>
          <p:nvPr/>
        </p:nvSpPr>
        <p:spPr>
          <a:xfrm>
            <a:off x="558800" y="4287310"/>
            <a:ext cx="8229600" cy="4005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2007: Nhà thuốc Long Châu đầu tiên tại TP.HCM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2017: Gia nhập FPT Retail với 8 cửa hàng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2020: Cán mốc 200 nhà thuốc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2022: Vượt 1.000 nhà thuốc, có mặt toàn quốc</a:t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9707A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9707A"/>
                </a:solidFill>
                <a:latin typeface="Nunito Medium"/>
                <a:ea typeface="Nunito Medium"/>
                <a:cs typeface="Nunito Medium"/>
                <a:sym typeface="Nunito Medium"/>
              </a:rPr>
              <a:t>2025: Đạt mốc hơn 2.025 nhà thuốc</a:t>
            </a:r>
            <a:endParaRPr/>
          </a:p>
        </p:txBody>
      </p:sp>
      <p:sp>
        <p:nvSpPr>
          <p:cNvPr id="249" name="Google Shape;249;p9"/>
          <p:cNvSpPr txBox="1"/>
          <p:nvPr/>
        </p:nvSpPr>
        <p:spPr>
          <a:xfrm>
            <a:off x="384993" y="626123"/>
            <a:ext cx="8577214" cy="847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49707A"/>
                </a:solidFill>
                <a:latin typeface="Calistoga"/>
                <a:ea typeface="Calistoga"/>
                <a:cs typeface="Calistoga"/>
                <a:sym typeface="Calistoga"/>
              </a:rPr>
              <a:t>Lịch sử phát triển</a:t>
            </a:r>
            <a:endParaRPr b="0" i="0" sz="5400" u="none" cap="none" strike="noStrike">
              <a:solidFill>
                <a:srgbClr val="49707A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descr="Tải xuống APK UIT - ĐH CNTT cho Android - Phiên bản Mới Nhất" id="250" name="Google Shape;25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426" y="8689632"/>
            <a:ext cx="1492935" cy="149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